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9"/>
  </p:notesMasterIdLst>
  <p:sldIdLst>
    <p:sldId id="256" r:id="rId2"/>
    <p:sldId id="278" r:id="rId3"/>
    <p:sldId id="257" r:id="rId4"/>
    <p:sldId id="258" r:id="rId5"/>
    <p:sldId id="271" r:id="rId6"/>
    <p:sldId id="275" r:id="rId7"/>
    <p:sldId id="260" r:id="rId8"/>
    <p:sldId id="283" r:id="rId9"/>
    <p:sldId id="261" r:id="rId10"/>
    <p:sldId id="259" r:id="rId11"/>
    <p:sldId id="281" r:id="rId12"/>
    <p:sldId id="272" r:id="rId13"/>
    <p:sldId id="274" r:id="rId14"/>
    <p:sldId id="273" r:id="rId15"/>
    <p:sldId id="280" r:id="rId16"/>
    <p:sldId id="279" r:id="rId17"/>
    <p:sldId id="270" r:id="rId18"/>
    <p:sldId id="264" r:id="rId19"/>
    <p:sldId id="268" r:id="rId20"/>
    <p:sldId id="262" r:id="rId21"/>
    <p:sldId id="263" r:id="rId22"/>
    <p:sldId id="277" r:id="rId23"/>
    <p:sldId id="266" r:id="rId24"/>
    <p:sldId id="265" r:id="rId25"/>
    <p:sldId id="267" r:id="rId26"/>
    <p:sldId id="276"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 Blay" initials="SB" lastIdx="2" clrIdx="0">
    <p:extLst>
      <p:ext uri="{19B8F6BF-5375-455C-9EA6-DF929625EA0E}">
        <p15:presenceInfo xmlns:p15="http://schemas.microsoft.com/office/powerpoint/2012/main" userId="S-1-5-21-2994302846-2747771243-3921552596-11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94660"/>
  </p:normalViewPr>
  <p:slideViewPr>
    <p:cSldViewPr snapToGrid="0">
      <p:cViewPr varScale="1">
        <p:scale>
          <a:sx n="85" d="100"/>
          <a:sy n="85"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10T14:12:37.099" idx="1">
    <p:pos x="10" y="10"/>
    <p:text>kaleidoscope</p:text>
    <p:extLst>
      <p:ext uri="{C676402C-5697-4E1C-873F-D02D1690AC5C}">
        <p15:threadingInfo xmlns:p15="http://schemas.microsoft.com/office/powerpoint/2012/main" timeZoneBias="-60"/>
      </p:ext>
    </p:extLst>
  </p:cm>
</p:cmLst>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7.03704" units="1/cm"/>
          <inkml:channelProperty channel="Y" name="resolution" value="37.5" units="1/cm"/>
          <inkml:channelProperty channel="T" name="resolution" value="1" units="1/dev"/>
        </inkml:channelProperties>
      </inkml:inkSource>
      <inkml:timestamp xml:id="ts0" timeString="2024-04-18T13:30:38.029"/>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0,'63'0'141,"-1"32"-141,-30-32 15,30 31-15,1-31 16,-31 31-16,-1-31 15,32 0-15,-1 32 16,-30-1 15,-1-31-15,32 0 0,-32 0-1,0 31-15,1-31 16,-1 32-1,32-32-15,-32 0 16,1 0-16,-1 0 16,0 0-1,1 0 1,-1 31 0,0-31-1,32 0 1,-32 0-16,1 0 15,31 31-15,-1-31 16,1 0-16,0 0 16,-32 0-1,0 0-15,1 0 16,30 0-16,1 0 16,-31 0-16,-1 0 15,32 0-15,-1 0 16,1 0-16,0 0 15,31 0-15,-31 0 16,-1 0 0,1 0-16,-32 0 15,1 0-15,30 0 16,-30 0-16,-1 0 16,32 0-16,0 0 15,-1 0-15,1 0 16,0 0-16,-1 0 15,1 0-15,0 0 16,31 0-16,0 0 16,-63 0-16,32 0 15,-32 0-15,1 0 16,-1 0-16,1 0 16,-1 0-1,32 0-15,-32 0 16,63 32-1,-31-32 1,-32 0-16,32 0 16,0 0-16,-32 0 15,0 0-15,32 0 16,0 0-16,-32 0 16,0 0-16,32 0 15,-32 0 1,32 0-1,-31 0-15,30 0 16,-30 0-16,30 0 16,-30 0-16,30 0 15,1 0-15,0 0 16,0 0-16,-32 0 16,0 0-16,1 0 15,30 0-15,-30 0 16,-1 0-16,0 0 15,1 0-15,-1 0 16,32 0-16,-32 0 16,32 0-1,0 0-15,-32 0 16,0 0-16,1 0 16,30 0-16,1 0 15,0 0-15,-32 0 16,32 0-16,-32 0 15,1 0-15,30 0 16,1 0-16,0 0 16,-32 0-1,1 0-15,-1 0 16,0 0-16,1 0 16,-1 0-16,0 0 15,1 0-15,-1 0 31,0 0 1,1 0-32,-1 0 15,0 0 1,1 0 0,-1 0-16,1 0 15,-1 0 1,0 0-16,1 0 15,30 0 1,-30 0 0,-1 0-16,0 0 15,32 0-15,-32 0 16,32-32 0,-31 32-1,-1 0-15,0 0 16,1 0-1,-1 0 1,0 0-16,1 0 16,-1 0-1,0 0 1,1 0-16,-1 0 16,0 0-1,1 0 1,-1 0-16,32 0 15,-32-31-15,32 31 16,-32 0 0,1 0-1,-1 0 1,0 0 0,1 0-1,-1 0 32</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7.03704" units="1/cm"/>
          <inkml:channelProperty channel="Y" name="resolution" value="37.5" units="1/cm"/>
          <inkml:channelProperty channel="T" name="resolution" value="1" units="1/dev"/>
        </inkml:channelProperties>
      </inkml:inkSource>
      <inkml:timestamp xml:id="ts0" timeString="2024-04-18T13:30:41.269"/>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0 348 0,'31'0'16,"0"0"-16,1 0 15,-1 0-15,32-32 16,-32 32-16,1 0 16,30-31-16,1 31 15,0 0-15,-1-31 16,1 31-16,-31 0 16,62 0-16,-32 0 15,1 0-15,0 0 16,-32 0-16,32 0 15,-32 0 1,1 0 0,-1 0 15,0 0-31,1 0 16,-1 0-16,32 0 15,-1 0-15,1 0 16,0 0-16,0 0 15,-32 0-15,0 0 16,32 0-16,-32 0 16,1 0-16,30 0 15,-30 0-15,-1 0 16,32 0-16,-32 0 16,1 0-16,-1 0 15,0 0 1,32 0-16,-32 0 15,1 0-15,30 0 16,-30 0-16,-1 0 16,1 0-16,-1 0 15,0 0-15,1 0 16,30 0-16,-30 0 16,-1 0-16,0 0 15,32 0 1,-32 0-1,1 0-15,62 0 16,-63 0-16,63 0 16,-62 0-16,30 0 15,-30 0-15,30 0 16,-30 0-16,-1 0 16,1 0-16,62 0 15,-63 0-15,32 0 16,-1 0-1,-30 0-15,30 0 16,-30 0-16,-1 0 16,1 0-16,30 0 15,-30 0-15,-1 0 16,0 0-16,1 0 16,30 0-1,-30 0 1,-1 0-16,32 0 15,0 0-15,-32 0 16,0 0-16,1 0 16,30 0-16,-30 0 15,-1 0-15,32 0 16,-32 0-16,0 0 16,1 0-1,31 0-15,-32 0 16,32 0-1,-32 0-15,0 0 16,1 0-16,30 0 16,-30 0-1,-1 0-15,1 0 16,-1 0-16,0 0 16,32 0-16,0 0 15,-32 0 1,32 0-16,-32 0 15,0 0 1,1 0 0,-1 0-16,1 0 15,30 0 1,-30 0 0,62 0-16,-63 0 15,32 0 1,-32 0-1,0 0-15,1 0 16,-1 0 0,1 0-16,-1 0 15,0 0-15,32 0 16,0 0-16,31 0 16,-63 0-16,32 0 15,0 0-15,62 0 16,-62 0-16,31 0 15,-32 0-15,-30 0 16,-1 0-16,1 0 16,-1 0 15,0 0-15,1 0-16,-1 0 15,63 0-15,-63 0 16,32 0-16,0 0 15,-32 0-15,1 0 16,-1 0-16,0 0 16,1 0 31,-1 0-16,0 0-16,1 0 1,-1 0 0,0 0-16,1 0 15,-1 0-15,1 0 16,30 0-16,-30 0 16,-1 0-1,0 0-15,1 0 16,-1 0-1,0 0 17,1 0-17,-1 0 1,0 0 0,1 0 15,-1 0-31,1 0 15,-1 0 48,0 0-47,1 0-1,-1 31 79,0-31-63,1 0 0,-32 31 94</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7.03704" units="1/cm"/>
          <inkml:channelProperty channel="Y" name="resolution" value="37.5" units="1/cm"/>
          <inkml:channelProperty channel="T" name="resolution" value="1" units="1/dev"/>
        </inkml:channelProperties>
      </inkml:inkSource>
      <inkml:timestamp xml:id="ts0" timeString="2024-04-18T13:30:44.36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0 350 0,'32'0'15,"-1"0"-15,0 0 16,1 0-16,31 0 15,-32 0-15,63 0 16,63 0-16,-63 0 16,0 0-1,-31 0-15,31 0 16,-63 0-16,32 0 16,31 0-16,-63 0 15,1 0-15,-1 0 16,63 0-16,-63 0 15,32 0-15,0 0 16,-1 0-16,1-31 16,0 31-16,0 0 15,-1 0-15,-30 0 16,30 0-16,1-32 16,-32 32-16,1 0 15,-1 0-15,63 0 16,-62 0-16,-1 0 15,32 0-15,-1 0 16,-30 0-16,-1 0 16,1 0-16,30 0 15,-30 0-15,-1 0 16,0 0-16,1 0 16,30 0-16,-30 0 15,30 0 1,-30 0-16,31 0 15,-1 0-15,1 0 16,31 0 0,-31 0-16,-1 0 15,-30 0-15,-1 0 16,32 0-16,-32 0 16,32 0-1,-32 0-15,1 0 16,-1 0-16,0 0 15,1 0-15,-1 0 16,0 0-16,1 0 16,-1 0-1,32 0 1,-32 0-16,1 0 16,-1 0-1,0 0 1,1 0-1,-1 0 17,0 0-32,1 0 15,-1 0 1,0 0-16,1 0 16,-1 0-1,32 0 1,-32 0-1,1 0-15,30 0 16,1 0-16,31 0 16,-31 0-16,-32 0 15,1 0-15,-1 0 16,0 0-16,1 0 16,-1 0-1,0 0 1,1 0-16,-1 0 15,0 0-15,1 0 16,-1 0 0,1 0-16,-1 0 15,0 0 1,1 0 15,-1 0-15,0 0-1,1 0 1,-1 0 0,63 0-1,-31-31-15,0 31 16,31 0-16,-32 0 16,64-63-16,-64 32 15,-30 31 1,-1 0-16,1 0 15,-1 0 1,32 0 0,-32 0-16,0 0 15,1 0-15,30 0 16,-30-32-16,-1 32 16,0 0-16,1 0 15,-1 0-15,1-31 16,-1 31 15,0 0-31,32 0 16,0 0-16,-1-31 15,32 31-15,-62 0 16,31-32-16,31 32 16,-63 0-1,0 0 16,1 0 1,-1 0-32,0-31 15,63 31 1,-62 0-16,-1 0 16,32 0-16,-32 0 15,1 0 1,-1 0-16,0 0 15,1 0 17,-1 0 61,0 0-93,1 31 32,-1-31 15,1 0-32,-1 32-15,0-32 31,32 31-31,-32 0 16,1-31 0,30 32-16,-30-32 15,-1 0 1,0 31 0,1-31-16,31 0 15,-32 0 1,0 0-1,-31 31 1,32-31 31,-1 32-16</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7.03704" units="1/cm"/>
          <inkml:channelProperty channel="Y" name="resolution" value="37.5" units="1/cm"/>
          <inkml:channelProperty channel="T" name="resolution" value="1" units="1/dev"/>
        </inkml:channelProperties>
      </inkml:inkSource>
      <inkml:timestamp xml:id="ts0" timeString="2024-04-18T13:30:46.405"/>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49 0,'31'0'31,"1"0"-15,-1 0 0,32 0-1,-1 0-15,-30 0 16,-1 0-16,63 0 15,-31 0-15,0 0 16,-1-32-16,1 32 16,0 0-16,-32 0 15,0 0 1,1 0 0,-1 0 15,1 0-16,-1 0 1,0 0 0,1 0-16,-1 0 31,0 0-15,1 0-1,-1 0 1,0 0-1,1 0 1,-1 0-16,0 0 16,32 0-16,-31 32 15,-1-32-15,0 0 16,32 0 0,0 0-1,-32 31-15,0-31 16,1 0-1,-1 31 1,1-31 0,-1 0-16,0 0 15,1 0 17,-1 0-17,0 0 16,1 0 48,-1 0-17,0 0-46,1 0-1,-1 0 1,0 0 15,1 0 32,-1 0-32</inkml:trace>
</inkml:ink>
</file>

<file path=ppt/ink/ink5.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7.03704" units="1/cm"/>
          <inkml:channelProperty channel="Y" name="resolution" value="37.5" units="1/cm"/>
          <inkml:channelProperty channel="T" name="resolution" value="1" units="1/dev"/>
        </inkml:channelProperties>
      </inkml:inkSource>
      <inkml:timestamp xml:id="ts0" timeString="2024-04-18T13:30:49.140"/>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 0,'32'0'0,"-1"0"31,32 0-31,0 0 16,-32 0-16,0 0 15,32 0-15,0 0 16,-32 0-16,0 0 16,32 0-16,-32 0 15,1 0-15,31 0 16,-1 0-16,1 0 15,0 0 1,-1 0-16,32 0 16,-31 0-16,0 0 15,31 0-15,-31 0 16,-32 0-16,32 0 16,-32 0-16,32 32 15,-32-32 1,1 0-16,-1 0 15,0 0-15,32 0 16,0 0 0,-63 31-16,62-31 15,1 31-15,0-31 16,0 0-16,31 0 16,-32 0-16,-30 0 15,30 0-15,1 32 16,-31-32-16,30 0 15,-30 0-15,62 31 16,-32-31-16,32 31 16,-62-31-16,31 32 15,-1-32-15,-30 0 16,30 0 0,-30 0-16,30 31 15,32-31 1,-62 0-16,62 31 15,0 1-15,-31-32 16,31 0-16,0 31 16,-31-31-16,-1 32 15,-30-32-15,-1 0 16,0 0-16,32 0 16,-32 0-16,32 0 15,31 31-15,-31-31 16,-32 31-16,1-31 15,62 0-15,-32 0 16,-30 32-16,62-32 16,-63 0-16,1 0 15,-1 0-15,0 0 16,1 0-16,-1 0 16,32 0-16,-1 0 15,-30 0-15,-1 0 16,1 0-16,30 0 15,-30 0-15,-1 0 16,0 0-16,1 0 16,-1 0-1,0 0-15,1 0 16,-1 0 0,0 0-1,1 0 1,-1 0-1,1 0-15,-1 0 16,32 0-16,-32 0 16,0 0-16,1 0 15,-1 0-15,0 0 32,1 0-17,-32 31-15,31-31 16,0 0-1,1 0 32,-1 0-15,1 0-1,-1 0 0,0 0 16,1 0-16,-1 0 0,0 0 1,1 0-1,-1 0 47,0 0 0,1 0-47</inkml:trace>
</inkml:ink>
</file>

<file path=ppt/ink/ink6.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7.03704" units="1/cm"/>
          <inkml:channelProperty channel="Y" name="resolution" value="37.5" units="1/cm"/>
          <inkml:channelProperty channel="T" name="resolution" value="1" units="1/dev"/>
        </inkml:channelProperties>
      </inkml:inkSource>
      <inkml:timestamp xml:id="ts0" timeString="2024-04-18T13:30:52.63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0 168 0,'63'-31'16,"-32"31"-16,32 0 15,0-32-15,-32 32 16,0 0-16,1-31 15,30 31 1,-30 0 0,-1 0 15,0 0-15,1-32-1,-1 32 32,0 0-31,1 0-1,-1 0 1,1 0-16,-1 0 16,0 0-16,1 0 15,-1 0 1,0 0-1,1 0 1,-1 0-16,0 0 16,1 0-1,-1 0 1,0 0 0,1 0-1,-1 0 1,1 0-1,-1 0-15,0 0 16,1 0 0,-1 0-1,0 0-15,1 0 16,-1 0 15,0 0-15,32 0 15,-32 0-15,1 0-16,-1 0 15,32 0-15,-32 0 16,1 0-16,30 0 16,-30 0-1,-1 0-15,0 0 16,1 0-1,-1 0 17,0 0-17,1 0 1,-1 0 0,1 0 30,-1 0-14,0 0-1,1 0-15,-1 0 15,0 0-16,32 0 1,0 0 0,-1 0-16,-30 0 31,31 0-15,-32 0-1,0 0 1,1 0-16,-1 0 15,0 0 1,1 0 15,-1 0-15,0 0 0,1 32 15,-1-32 0,1 0-15,-1 0-16,0 0 15,1 0 1,-1 0 0,0 0-1,1 0 1,-1 0-1,0 0-15,1 0 16,-1 0 0,0 0-16,1 0 15,-1 0-15,1 0 16,-1 0 0,0 0-1,1 0 1,-1 0-1,0 0-15,1 0 16,-1 0 0,0 0-1,1 0 1,-1 0 0,0 0-1,32 0 1,-31 0 15,30 0-15,-30 0-16,30 0 15,-30 0 1,30 0 0,-30 0-1,-1 0-15,0 0 16,1 0-16,-1 0 15,1 0-15,-1 0 16,0 0 0,1 0-1,-1 0 17,0 0-17,1 0 1,-1 0-16,32 31 15,-32-31 1,32 0 0,-32 32-16,1-32 15,-1 0-15,32 0 16,-1 0 0,-30 31-1,30 0-15,1-31 31,-32 0-15,32 32 0,-31-32-16,-1 0 15,0 31-15,1-31 16,-1 0 0,0 0-1,-31 31-15,32-31 16,-1 0-1,0 0-15,1 0 16,-1 32 0,1-1-1,-1-31 1,0 0 0,1 0-1,-1 0 1,0 0-1,1 0 17,-1 0-17,0 31 48</inkml:trace>
</inkml:ink>
</file>

<file path=ppt/ink/ink7.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7.03704" units="1/cm"/>
          <inkml:channelProperty channel="Y" name="resolution" value="37.5" units="1/cm"/>
          <inkml:channelProperty channel="T" name="resolution" value="1" units="1/dev"/>
        </inkml:channelProperties>
      </inkml:inkSource>
      <inkml:timestamp xml:id="ts0" timeString="2024-04-18T13:30:56.572"/>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0 113 0,'31'0'47,"0"0"-32,1 0-15,-1 0 16,32-31-16,-32 31 16,32 0-16,-32 0 15,32 0-15,0-32 16,-32 32-16,32 0 16,-32 0-16,32 0 15,-32 0-15,32 0 16,-32 0-16,1 0 15,-1 0-15,0 0 16,32 0 0,-32 0 15,1 0 16,-1 0-32,1 0 1,-1 0-16,0 0 16,32 0-16,-32 0 15,1 0 1,-1 0-16,0 0 16,1 0-1,-1 0 1,0 0-16,1 0 15,-1 0 17,1 0-17,-1 0-15,0 0 16,32 0-16,-32 0 16,32 0-1,-32 0 1,32 0 15,-32 0-15,1 0-16,-1 0 15,1 0 1,-1 0-16,0 0 31,1 0-31,-1 0 31,0 0-31,1 0 16,-1 0 0,0 0-1,1 0 1,-1 0 15,1 0-15,-1 0-1,0 0 1,1 0 15,-1 0-15,0 0 0,1 0 15,-1 0-16,0 0-15,1 0 16,-1 0 0,0 0-1,1 0 1,-1 0 0,1 0-16,-1 0 15,0 0-15,1 0 16,-1 0-16,0 0 15,1 0-15,-1 0 16,32 32-16,-32-32 16,0 0-1,1 0 1,-1 0-16,1 0 16,-1 0-1,0 0 1,1 0-16,-1 0 15,0 0 1,1 0 15,30 0 1,-30 0-17,-1 0 16,32 31-31,0-31 16,-1 0 0,-30 0-16,-1 0 15,0 0-15,1 0 16,-1 0-16,0 0 16,32 0-1,-32 0 1,1 0-16,-1 0 15,1 0 1,-1 0 0,32 31-1,-32-31 1,0 0 0,1 0-16,-1 0 15,0 0 1,1 0-1,-1 0 1,0 0 0,32 0-1,-31 0 1,-1 0 0,0 0-1,1 0 1,-1 0-1,0 0 1,1 0 0,-1 0-1,0 0-15,32 0 16,-31 0 15,-1 0-15,0 0-1,1 0 1,-1 0 0,32 0-1,-32 0 1,0 0 0,1 0 15,-1 0 0,0 0-31,1 0 16,31 0-1,-32 0-15,0 0 16,1 0 0,-1 0-1,0 0 1,1 0-1,-1 0 1,0 0 0,1 0-1,-1 0 17,0 0 14,1 0 1,-1 0-15,1 0-17,-1 0 1,0 0 31</inkml:trace>
</inkml:ink>
</file>

<file path=ppt/ink/ink8.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7.03704" units="1/cm"/>
          <inkml:channelProperty channel="Y" name="resolution" value="37.5" units="1/cm"/>
          <inkml:channelProperty channel="T" name="resolution" value="1" units="1/dev"/>
        </inkml:channelProperties>
      </inkml:inkSource>
      <inkml:timestamp xml:id="ts0" timeString="2024-04-18T13:30:57.932"/>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67 0,'31'0'47,"0"0"-31,1 0 15,-32-32-31,31 32 16,0 0-1,32 0 16,-32 0-15,1 0-16,-1 0 16,1-31-1,-1 31 1,0 0 0,1 0 15</inkml:trace>
</inkml:ink>
</file>

<file path=ppt/ink/ink9.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7.03704" units="1/cm"/>
          <inkml:channelProperty channel="Y" name="resolution" value="37.5" units="1/cm"/>
          <inkml:channelProperty channel="T" name="resolution" value="1" units="1/dev"/>
        </inkml:channelProperties>
      </inkml:inkSource>
      <inkml:timestamp xml:id="ts0" timeString="2024-04-18T13:31:00.71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81 0,'31'0'15,"0"0"1,1 0-1,-1 0 1,32 0-16,-32 0 16,32 0-16,0 0 15,-1 0-15,32 0 16,-31 0-16,-32 0 16,1 0-16,31-32 15,-32 32 1,0 0-1,1 0-15,-1 0 32,0 0-17,1 0 1,-1-31 0,0 31-1,1 0 1,-1 0-16,1 0 15,-1 0 1,0 0 0,1 0-1,-1 0 1,0 0-16,1 0 16,-1 0-1,0 0-15,1 0 16,-1 0-16,32 0 15,-32 0 17,1 0-32,-1 0 15,32 0 1,-32 31 0,32-31-1,-32 0 1,32 32-1,-32-32 1,0 0 0,1 0-1,-1 31-15,1-31 32,-1 31-1,0-31 16,1 0 0,-1 0 109,0 0-141,1 0 64,-1 0-33,0 0-14,1 0 327,-1 0-328,0-31 47,1 31 63,-1 0-47,1-31-16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AE115-B0F3-460A-BCDF-A730F1C5B065}" type="datetimeFigureOut">
              <a:rPr lang="en-GB" smtClean="0"/>
              <a:t>23/04/2024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46DBE-8DA2-47DC-B6E7-93361EE4B424}" type="slidenum">
              <a:rPr lang="en-GB" smtClean="0"/>
              <a:t>‹#›</a:t>
            </a:fld>
            <a:endParaRPr lang="en-GB"/>
          </a:p>
        </p:txBody>
      </p:sp>
    </p:spTree>
    <p:extLst>
      <p:ext uri="{BB962C8B-B14F-4D97-AF65-F5344CB8AC3E}">
        <p14:creationId xmlns:p14="http://schemas.microsoft.com/office/powerpoint/2010/main" val="747883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Infants examples e.g. </a:t>
            </a:r>
            <a:r>
              <a:rPr lang="en-GB" dirty="0" err="1"/>
              <a:t>thire</a:t>
            </a:r>
            <a:r>
              <a:rPr lang="en-GB" dirty="0"/>
              <a:t> / fire.  Over / other </a:t>
            </a:r>
          </a:p>
        </p:txBody>
      </p:sp>
      <p:sp>
        <p:nvSpPr>
          <p:cNvPr id="4" name="Slide Number Placeholder 3"/>
          <p:cNvSpPr>
            <a:spLocks noGrp="1"/>
          </p:cNvSpPr>
          <p:nvPr>
            <p:ph type="sldNum" sz="quarter" idx="5"/>
          </p:nvPr>
        </p:nvSpPr>
        <p:spPr/>
        <p:txBody>
          <a:bodyPr/>
          <a:lstStyle/>
          <a:p>
            <a:fld id="{69E46DBE-8DA2-47DC-B6E7-93361EE4B424}" type="slidenum">
              <a:rPr lang="en-GB" smtClean="0"/>
              <a:t>6</a:t>
            </a:fld>
            <a:endParaRPr lang="en-GB"/>
          </a:p>
        </p:txBody>
      </p:sp>
    </p:spTree>
    <p:extLst>
      <p:ext uri="{BB962C8B-B14F-4D97-AF65-F5344CB8AC3E}">
        <p14:creationId xmlns:p14="http://schemas.microsoft.com/office/powerpoint/2010/main" val="1395845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Graphemes are the written units that represent the sound.</a:t>
            </a:r>
          </a:p>
        </p:txBody>
      </p:sp>
      <p:sp>
        <p:nvSpPr>
          <p:cNvPr id="4" name="Slide Number Placeholder 3"/>
          <p:cNvSpPr>
            <a:spLocks noGrp="1"/>
          </p:cNvSpPr>
          <p:nvPr>
            <p:ph type="sldNum" sz="quarter" idx="5"/>
          </p:nvPr>
        </p:nvSpPr>
        <p:spPr/>
        <p:txBody>
          <a:bodyPr/>
          <a:lstStyle/>
          <a:p>
            <a:fld id="{69E46DBE-8DA2-47DC-B6E7-93361EE4B424}" type="slidenum">
              <a:rPr lang="en-GB" smtClean="0"/>
              <a:t>7</a:t>
            </a:fld>
            <a:endParaRPr lang="en-GB"/>
          </a:p>
        </p:txBody>
      </p:sp>
    </p:spTree>
    <p:extLst>
      <p:ext uri="{BB962C8B-B14F-4D97-AF65-F5344CB8AC3E}">
        <p14:creationId xmlns:p14="http://schemas.microsoft.com/office/powerpoint/2010/main" val="92606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Spelling corrections in books. </a:t>
            </a:r>
          </a:p>
        </p:txBody>
      </p:sp>
      <p:sp>
        <p:nvSpPr>
          <p:cNvPr id="4" name="Slide Number Placeholder 3"/>
          <p:cNvSpPr>
            <a:spLocks noGrp="1"/>
          </p:cNvSpPr>
          <p:nvPr>
            <p:ph type="sldNum" sz="quarter" idx="5"/>
          </p:nvPr>
        </p:nvSpPr>
        <p:spPr/>
        <p:txBody>
          <a:bodyPr/>
          <a:lstStyle/>
          <a:p>
            <a:fld id="{69E46DBE-8DA2-47DC-B6E7-93361EE4B424}" type="slidenum">
              <a:rPr lang="en-GB" smtClean="0"/>
              <a:t>9</a:t>
            </a:fld>
            <a:endParaRPr lang="en-GB"/>
          </a:p>
        </p:txBody>
      </p:sp>
    </p:spTree>
    <p:extLst>
      <p:ext uri="{BB962C8B-B14F-4D97-AF65-F5344CB8AC3E}">
        <p14:creationId xmlns:p14="http://schemas.microsoft.com/office/powerpoint/2010/main" val="1591000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E46DBE-8DA2-47DC-B6E7-93361EE4B424}" type="slidenum">
              <a:rPr lang="en-GB" smtClean="0"/>
              <a:t>10</a:t>
            </a:fld>
            <a:endParaRPr lang="en-GB"/>
          </a:p>
        </p:txBody>
      </p:sp>
    </p:spTree>
    <p:extLst>
      <p:ext uri="{BB962C8B-B14F-4D97-AF65-F5344CB8AC3E}">
        <p14:creationId xmlns:p14="http://schemas.microsoft.com/office/powerpoint/2010/main" val="75564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What’s the tricky part? How else could we spell it?</a:t>
            </a:r>
          </a:p>
        </p:txBody>
      </p:sp>
      <p:sp>
        <p:nvSpPr>
          <p:cNvPr id="4" name="Slide Number Placeholder 3"/>
          <p:cNvSpPr>
            <a:spLocks noGrp="1"/>
          </p:cNvSpPr>
          <p:nvPr>
            <p:ph type="sldNum" sz="quarter" idx="5"/>
          </p:nvPr>
        </p:nvSpPr>
        <p:spPr/>
        <p:txBody>
          <a:bodyPr/>
          <a:lstStyle/>
          <a:p>
            <a:fld id="{69E46DBE-8DA2-47DC-B6E7-93361EE4B424}" type="slidenum">
              <a:rPr lang="en-GB" smtClean="0"/>
              <a:t>12</a:t>
            </a:fld>
            <a:endParaRPr lang="en-GB"/>
          </a:p>
        </p:txBody>
      </p:sp>
    </p:spTree>
    <p:extLst>
      <p:ext uri="{BB962C8B-B14F-4D97-AF65-F5344CB8AC3E}">
        <p14:creationId xmlns:p14="http://schemas.microsoft.com/office/powerpoint/2010/main" val="2059952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7AFFB9B-9FB8-469E-96F9-4D32314110B6}" type="datetimeFigureOut">
              <a:rPr lang="en-US" smtClean="0"/>
              <a:t>4/23/2024</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08509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293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553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98128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2187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4/23/2024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837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4/23/2024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1051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0325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864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5578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561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792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4/23/2024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79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4/23/2024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15060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4/23/2024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229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5447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9389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C35BB1C6-BF8F-4481-8AB2-603A1C8A906A}" type="datetimeFigureOut">
              <a:rPr lang="en-US" smtClean="0"/>
              <a:t>4/23/2024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8033967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customXml" Target="../ink/ink6.xml"/><Relationship Id="rId18" Type="http://schemas.openxmlformats.org/officeDocument/2006/relationships/image" Target="../media/image18.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5.emf"/><Relationship Id="rId17" Type="http://schemas.openxmlformats.org/officeDocument/2006/relationships/customXml" Target="../ink/ink8.xml"/><Relationship Id="rId2" Type="http://schemas.openxmlformats.org/officeDocument/2006/relationships/image" Target="../media/image11.png"/><Relationship Id="rId16" Type="http://schemas.openxmlformats.org/officeDocument/2006/relationships/image" Target="../media/image17.emf"/><Relationship Id="rId20" Type="http://schemas.openxmlformats.org/officeDocument/2006/relationships/image" Target="../media/image19.emf"/><Relationship Id="rId1" Type="http://schemas.openxmlformats.org/officeDocument/2006/relationships/slideLayout" Target="../slideLayouts/slideLayout7.xml"/><Relationship Id="rId6" Type="http://schemas.openxmlformats.org/officeDocument/2006/relationships/image" Target="../media/image12.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4.emf"/><Relationship Id="rId19" Type="http://schemas.openxmlformats.org/officeDocument/2006/relationships/customXml" Target="../ink/ink9.xml"/><Relationship Id="rId4" Type="http://schemas.openxmlformats.org/officeDocument/2006/relationships/image" Target="../media/image11.emf"/><Relationship Id="rId9" Type="http://schemas.openxmlformats.org/officeDocument/2006/relationships/customXml" Target="../ink/ink4.xml"/><Relationship Id="rId1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E973-DF71-4753-A3B5-D379EFF10273}"/>
              </a:ext>
            </a:extLst>
          </p:cNvPr>
          <p:cNvSpPr>
            <a:spLocks noGrp="1"/>
          </p:cNvSpPr>
          <p:nvPr>
            <p:ph type="ctrTitle"/>
          </p:nvPr>
        </p:nvSpPr>
        <p:spPr>
          <a:xfrm rot="21420000">
            <a:off x="920505" y="1781747"/>
            <a:ext cx="9755187" cy="1646669"/>
          </a:xfrm>
        </p:spPr>
        <p:txBody>
          <a:bodyPr>
            <a:normAutofit/>
          </a:bodyPr>
          <a:lstStyle/>
          <a:p>
            <a:r>
              <a:rPr lang="en-GB" sz="9600" dirty="0"/>
              <a:t>Spelling</a:t>
            </a:r>
          </a:p>
        </p:txBody>
      </p:sp>
    </p:spTree>
    <p:extLst>
      <p:ext uri="{BB962C8B-B14F-4D97-AF65-F5344CB8AC3E}">
        <p14:creationId xmlns:p14="http://schemas.microsoft.com/office/powerpoint/2010/main" val="1840381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E8EB1C6-0168-48A4-804C-7B2DA21105D3}"/>
              </a:ext>
            </a:extLst>
          </p:cNvPr>
          <p:cNvGraphicFramePr>
            <a:graphicFrameLocks noGrp="1"/>
          </p:cNvGraphicFramePr>
          <p:nvPr>
            <p:extLst>
              <p:ext uri="{D42A27DB-BD31-4B8C-83A1-F6EECF244321}">
                <p14:modId xmlns:p14="http://schemas.microsoft.com/office/powerpoint/2010/main" val="642933045"/>
              </p:ext>
            </p:extLst>
          </p:nvPr>
        </p:nvGraphicFramePr>
        <p:xfrm>
          <a:off x="219211" y="95694"/>
          <a:ext cx="10934342" cy="5475766"/>
        </p:xfrm>
        <a:graphic>
          <a:graphicData uri="http://schemas.openxmlformats.org/drawingml/2006/table">
            <a:tbl>
              <a:tblPr firstRow="1" firstCol="1" bandRow="1">
                <a:tableStyleId>{5C22544A-7EE6-4342-B048-85BDC9FD1C3A}</a:tableStyleId>
              </a:tblPr>
              <a:tblGrid>
                <a:gridCol w="1176868">
                  <a:extLst>
                    <a:ext uri="{9D8B030D-6E8A-4147-A177-3AD203B41FA5}">
                      <a16:colId xmlns:a16="http://schemas.microsoft.com/office/drawing/2014/main" val="3379257069"/>
                    </a:ext>
                  </a:extLst>
                </a:gridCol>
                <a:gridCol w="2438827">
                  <a:extLst>
                    <a:ext uri="{9D8B030D-6E8A-4147-A177-3AD203B41FA5}">
                      <a16:colId xmlns:a16="http://schemas.microsoft.com/office/drawing/2014/main" val="907887101"/>
                    </a:ext>
                  </a:extLst>
                </a:gridCol>
                <a:gridCol w="2439549">
                  <a:extLst>
                    <a:ext uri="{9D8B030D-6E8A-4147-A177-3AD203B41FA5}">
                      <a16:colId xmlns:a16="http://schemas.microsoft.com/office/drawing/2014/main" val="214029351"/>
                    </a:ext>
                  </a:extLst>
                </a:gridCol>
                <a:gridCol w="2439549">
                  <a:extLst>
                    <a:ext uri="{9D8B030D-6E8A-4147-A177-3AD203B41FA5}">
                      <a16:colId xmlns:a16="http://schemas.microsoft.com/office/drawing/2014/main" val="3784891664"/>
                    </a:ext>
                  </a:extLst>
                </a:gridCol>
                <a:gridCol w="2439549">
                  <a:extLst>
                    <a:ext uri="{9D8B030D-6E8A-4147-A177-3AD203B41FA5}">
                      <a16:colId xmlns:a16="http://schemas.microsoft.com/office/drawing/2014/main" val="3331459771"/>
                    </a:ext>
                  </a:extLst>
                </a:gridCol>
              </a:tblGrid>
              <a:tr h="820528">
                <a:tc>
                  <a:txBody>
                    <a:bodyPr/>
                    <a:lstStyle/>
                    <a:p>
                      <a:pPr algn="ctr">
                        <a:lnSpc>
                          <a:spcPct val="107000"/>
                        </a:lnSpc>
                        <a:spcAft>
                          <a:spcPts val="0"/>
                        </a:spcAft>
                      </a:pPr>
                      <a:r>
                        <a:rPr lang="en-GB" sz="1600" dirty="0">
                          <a:effectLst/>
                          <a:latin typeface="Comic Sans MS" panose="030F0702030302020204" pitchFamily="66" charset="0"/>
                        </a:rPr>
                        <a:t> </a:t>
                      </a:r>
                      <a:endParaRPr lang="en-GB" sz="16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a:effectLst/>
                          <a:latin typeface="Comic Sans MS" panose="030F0702030302020204" pitchFamily="66" charset="0"/>
                        </a:rPr>
                        <a:t> </a:t>
                      </a:r>
                    </a:p>
                    <a:p>
                      <a:pPr algn="ctr">
                        <a:lnSpc>
                          <a:spcPct val="107000"/>
                        </a:lnSpc>
                        <a:spcAft>
                          <a:spcPts val="0"/>
                        </a:spcAft>
                      </a:pPr>
                      <a:r>
                        <a:rPr lang="en-GB" sz="1600">
                          <a:effectLst/>
                          <a:latin typeface="Comic Sans MS" panose="030F0702030302020204" pitchFamily="66" charset="0"/>
                        </a:rPr>
                        <a:t>Year 3</a:t>
                      </a:r>
                      <a:endParaRPr lang="en-GB"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a:effectLst/>
                          <a:latin typeface="Comic Sans MS" panose="030F0702030302020204" pitchFamily="66" charset="0"/>
                        </a:rPr>
                        <a:t> </a:t>
                      </a:r>
                    </a:p>
                    <a:p>
                      <a:pPr algn="ctr">
                        <a:lnSpc>
                          <a:spcPct val="107000"/>
                        </a:lnSpc>
                        <a:spcAft>
                          <a:spcPts val="0"/>
                        </a:spcAft>
                      </a:pPr>
                      <a:r>
                        <a:rPr lang="en-GB" sz="1600">
                          <a:effectLst/>
                          <a:latin typeface="Comic Sans MS" panose="030F0702030302020204" pitchFamily="66" charset="0"/>
                        </a:rPr>
                        <a:t>Year 4</a:t>
                      </a:r>
                      <a:endParaRPr lang="en-GB"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a:effectLst/>
                          <a:latin typeface="Comic Sans MS" panose="030F0702030302020204" pitchFamily="66" charset="0"/>
                        </a:rPr>
                        <a:t> </a:t>
                      </a:r>
                    </a:p>
                    <a:p>
                      <a:pPr algn="ctr">
                        <a:lnSpc>
                          <a:spcPct val="107000"/>
                        </a:lnSpc>
                        <a:spcAft>
                          <a:spcPts val="0"/>
                        </a:spcAft>
                      </a:pPr>
                      <a:r>
                        <a:rPr lang="en-GB" sz="1600">
                          <a:effectLst/>
                          <a:latin typeface="Comic Sans MS" panose="030F0702030302020204" pitchFamily="66" charset="0"/>
                        </a:rPr>
                        <a:t>Year 5</a:t>
                      </a:r>
                      <a:endParaRPr lang="en-GB"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a:effectLst/>
                          <a:latin typeface="Comic Sans MS" panose="030F0702030302020204" pitchFamily="66" charset="0"/>
                        </a:rPr>
                        <a:t> </a:t>
                      </a:r>
                    </a:p>
                    <a:p>
                      <a:pPr algn="ctr">
                        <a:lnSpc>
                          <a:spcPct val="107000"/>
                        </a:lnSpc>
                        <a:spcAft>
                          <a:spcPts val="0"/>
                        </a:spcAft>
                      </a:pPr>
                      <a:r>
                        <a:rPr lang="en-GB" sz="1600">
                          <a:effectLst/>
                          <a:latin typeface="Comic Sans MS" panose="030F0702030302020204" pitchFamily="66" charset="0"/>
                        </a:rPr>
                        <a:t>Year 6</a:t>
                      </a:r>
                      <a:endParaRPr lang="en-GB"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1112643"/>
                  </a:ext>
                </a:extLst>
              </a:tr>
              <a:tr h="4655238">
                <a:tc>
                  <a:txBody>
                    <a:bodyPr/>
                    <a:lstStyle/>
                    <a:p>
                      <a:pPr algn="l">
                        <a:lnSpc>
                          <a:spcPct val="107000"/>
                        </a:lnSpc>
                        <a:spcAft>
                          <a:spcPts val="0"/>
                        </a:spcAft>
                      </a:pPr>
                      <a:r>
                        <a:rPr lang="en-GB" sz="1600">
                          <a:effectLst/>
                          <a:latin typeface="Comic Sans MS" panose="030F0702030302020204" pitchFamily="66" charset="0"/>
                        </a:rPr>
                        <a:t>Spring 2</a:t>
                      </a:r>
                      <a:endParaRPr lang="en-GB"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600" dirty="0">
                          <a:effectLst/>
                          <a:latin typeface="Comic Sans MS" panose="030F0702030302020204" pitchFamily="66" charset="0"/>
                        </a:rPr>
                        <a:t>Making plurals by adding es</a:t>
                      </a:r>
                    </a:p>
                    <a:p>
                      <a:pPr algn="l">
                        <a:lnSpc>
                          <a:spcPct val="107000"/>
                        </a:lnSpc>
                        <a:spcAft>
                          <a:spcPts val="0"/>
                        </a:spcAft>
                      </a:pPr>
                      <a:endParaRPr lang="en-GB" sz="1600" dirty="0">
                        <a:effectLst/>
                        <a:latin typeface="Comic Sans MS" panose="030F0702030302020204" pitchFamily="66" charset="0"/>
                      </a:endParaRPr>
                    </a:p>
                    <a:p>
                      <a:pPr algn="l">
                        <a:lnSpc>
                          <a:spcPct val="107000"/>
                        </a:lnSpc>
                        <a:spcAft>
                          <a:spcPts val="0"/>
                        </a:spcAft>
                      </a:pPr>
                      <a:r>
                        <a:rPr lang="en-GB" sz="1600" dirty="0">
                          <a:effectLst/>
                          <a:latin typeface="Comic Sans MS" panose="030F0702030302020204" pitchFamily="66" charset="0"/>
                        </a:rPr>
                        <a:t>/u/ sound spelt ‘</a:t>
                      </a:r>
                      <a:r>
                        <a:rPr lang="en-GB" sz="1600" dirty="0" err="1">
                          <a:effectLst/>
                          <a:latin typeface="Comic Sans MS" panose="030F0702030302020204" pitchFamily="66" charset="0"/>
                        </a:rPr>
                        <a:t>ou</a:t>
                      </a:r>
                      <a:r>
                        <a:rPr lang="en-GB" sz="1600" dirty="0">
                          <a:effectLst/>
                          <a:latin typeface="Comic Sans MS" panose="030F0702030302020204" pitchFamily="66" charset="0"/>
                        </a:rPr>
                        <a:t>’</a:t>
                      </a:r>
                    </a:p>
                    <a:p>
                      <a:pPr algn="l">
                        <a:lnSpc>
                          <a:spcPct val="107000"/>
                        </a:lnSpc>
                        <a:spcAft>
                          <a:spcPts val="0"/>
                        </a:spcAft>
                      </a:pPr>
                      <a:endParaRPr lang="en-GB" sz="1600" dirty="0">
                        <a:effectLst/>
                        <a:latin typeface="Comic Sans MS" panose="030F0702030302020204" pitchFamily="66" charset="0"/>
                      </a:endParaRPr>
                    </a:p>
                    <a:p>
                      <a:pPr algn="l">
                        <a:lnSpc>
                          <a:spcPct val="107000"/>
                        </a:lnSpc>
                        <a:spcAft>
                          <a:spcPts val="0"/>
                        </a:spcAft>
                      </a:pPr>
                      <a:r>
                        <a:rPr lang="en-GB" sz="1600" dirty="0">
                          <a:effectLst/>
                          <a:latin typeface="Comic Sans MS" panose="030F0702030302020204" pitchFamily="66" charset="0"/>
                        </a:rPr>
                        <a:t>Super-, anti-, auto- as a prefix</a:t>
                      </a:r>
                    </a:p>
                    <a:p>
                      <a:pPr algn="l">
                        <a:lnSpc>
                          <a:spcPct val="107000"/>
                        </a:lnSpc>
                        <a:spcAft>
                          <a:spcPts val="0"/>
                        </a:spcAft>
                      </a:pPr>
                      <a:endParaRPr lang="en-GB" sz="1600" dirty="0">
                        <a:effectLst/>
                        <a:latin typeface="Comic Sans MS" panose="030F0702030302020204" pitchFamily="66" charset="0"/>
                      </a:endParaRPr>
                    </a:p>
                    <a:p>
                      <a:pPr algn="l">
                        <a:lnSpc>
                          <a:spcPct val="107000"/>
                        </a:lnSpc>
                        <a:spcAft>
                          <a:spcPts val="0"/>
                        </a:spcAft>
                      </a:pPr>
                      <a:r>
                        <a:rPr lang="en-GB" sz="1600" dirty="0">
                          <a:effectLst/>
                          <a:latin typeface="Comic Sans MS" panose="030F0702030302020204" pitchFamily="66" charset="0"/>
                        </a:rPr>
                        <a:t>Apostrophes for contractions</a:t>
                      </a:r>
                    </a:p>
                    <a:p>
                      <a:pPr algn="l">
                        <a:lnSpc>
                          <a:spcPct val="107000"/>
                        </a:lnSpc>
                        <a:spcAft>
                          <a:spcPts val="0"/>
                        </a:spcAft>
                      </a:pPr>
                      <a:endParaRPr lang="en-GB" sz="1600" dirty="0">
                        <a:effectLst/>
                        <a:latin typeface="Comic Sans MS" panose="030F0702030302020204" pitchFamily="66" charset="0"/>
                      </a:endParaRPr>
                    </a:p>
                    <a:p>
                      <a:pPr algn="l">
                        <a:lnSpc>
                          <a:spcPct val="107000"/>
                        </a:lnSpc>
                        <a:spcAft>
                          <a:spcPts val="0"/>
                        </a:spcAft>
                      </a:pPr>
                      <a:r>
                        <a:rPr lang="en-GB" sz="1600" dirty="0">
                          <a:effectLst/>
                          <a:latin typeface="Comic Sans MS" panose="030F0702030302020204" pitchFamily="66" charset="0"/>
                        </a:rPr>
                        <a:t>Apostrophes for possession</a:t>
                      </a:r>
                    </a:p>
                    <a:p>
                      <a:pPr algn="l">
                        <a:lnSpc>
                          <a:spcPct val="107000"/>
                        </a:lnSpc>
                        <a:spcAft>
                          <a:spcPts val="0"/>
                        </a:spcAft>
                      </a:pPr>
                      <a:endParaRPr lang="en-GB" sz="1600" dirty="0">
                        <a:effectLst/>
                        <a:latin typeface="Comic Sans MS" panose="030F0702030302020204" pitchFamily="66" charset="0"/>
                      </a:endParaRPr>
                    </a:p>
                    <a:p>
                      <a:pPr algn="l">
                        <a:lnSpc>
                          <a:spcPct val="107000"/>
                        </a:lnSpc>
                        <a:spcAft>
                          <a:spcPts val="0"/>
                        </a:spcAft>
                      </a:pPr>
                      <a:r>
                        <a:rPr lang="en-GB" sz="1600" dirty="0">
                          <a:effectLst/>
                          <a:latin typeface="Comic Sans MS" panose="030F0702030302020204" pitchFamily="66" charset="0"/>
                        </a:rPr>
                        <a:t>Homophones</a:t>
                      </a:r>
                      <a:endParaRPr lang="en-GB" sz="16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600" dirty="0">
                          <a:effectLst/>
                          <a:latin typeface="Comic Sans MS" panose="030F0702030302020204" pitchFamily="66" charset="0"/>
                        </a:rPr>
                        <a:t>Plural possessive apostrophes </a:t>
                      </a:r>
                    </a:p>
                    <a:p>
                      <a:pPr algn="l">
                        <a:lnSpc>
                          <a:spcPct val="107000"/>
                        </a:lnSpc>
                        <a:spcAft>
                          <a:spcPts val="0"/>
                        </a:spcAft>
                      </a:pPr>
                      <a:r>
                        <a:rPr lang="en-GB" sz="1600" dirty="0">
                          <a:effectLst/>
                          <a:latin typeface="Comic Sans MS" panose="030F0702030302020204" pitchFamily="66" charset="0"/>
                        </a:rPr>
                        <a:t>/</a:t>
                      </a:r>
                      <a:r>
                        <a:rPr lang="en-GB" sz="1600" dirty="0" err="1">
                          <a:effectLst/>
                          <a:latin typeface="Comic Sans MS" panose="030F0702030302020204" pitchFamily="66" charset="0"/>
                        </a:rPr>
                        <a:t>zhuh</a:t>
                      </a:r>
                      <a:r>
                        <a:rPr lang="en-GB" sz="1600" dirty="0">
                          <a:effectLst/>
                          <a:latin typeface="Comic Sans MS" panose="030F0702030302020204" pitchFamily="66" charset="0"/>
                        </a:rPr>
                        <a:t>/ sound spelt with ‘sure’ (treasure) </a:t>
                      </a:r>
                    </a:p>
                    <a:p>
                      <a:pPr algn="l">
                        <a:lnSpc>
                          <a:spcPct val="107000"/>
                        </a:lnSpc>
                        <a:spcAft>
                          <a:spcPts val="0"/>
                        </a:spcAft>
                      </a:pPr>
                      <a:r>
                        <a:rPr lang="en-GB" sz="1600" dirty="0">
                          <a:effectLst/>
                          <a:latin typeface="Comic Sans MS" panose="030F0702030302020204" pitchFamily="66" charset="0"/>
                        </a:rPr>
                        <a:t> </a:t>
                      </a:r>
                    </a:p>
                    <a:p>
                      <a:pPr algn="l">
                        <a:lnSpc>
                          <a:spcPct val="107000"/>
                        </a:lnSpc>
                        <a:spcAft>
                          <a:spcPts val="0"/>
                        </a:spcAft>
                      </a:pPr>
                      <a:r>
                        <a:rPr lang="en-GB" sz="1600" dirty="0">
                          <a:effectLst/>
                          <a:latin typeface="Comic Sans MS" panose="030F0702030302020204" pitchFamily="66" charset="0"/>
                        </a:rPr>
                        <a:t>/</a:t>
                      </a:r>
                      <a:r>
                        <a:rPr lang="en-GB" sz="1600" dirty="0" err="1">
                          <a:effectLst/>
                          <a:latin typeface="Comic Sans MS" panose="030F0702030302020204" pitchFamily="66" charset="0"/>
                        </a:rPr>
                        <a:t>chuh</a:t>
                      </a:r>
                      <a:r>
                        <a:rPr lang="en-GB" sz="1600" dirty="0">
                          <a:effectLst/>
                          <a:latin typeface="Comic Sans MS" panose="030F0702030302020204" pitchFamily="66" charset="0"/>
                        </a:rPr>
                        <a:t>/ sound spelt with ‘</a:t>
                      </a:r>
                      <a:r>
                        <a:rPr lang="en-GB" sz="1600" dirty="0" err="1">
                          <a:effectLst/>
                          <a:latin typeface="Comic Sans MS" panose="030F0702030302020204" pitchFamily="66" charset="0"/>
                        </a:rPr>
                        <a:t>ture</a:t>
                      </a:r>
                      <a:r>
                        <a:rPr lang="en-GB" sz="1600" dirty="0">
                          <a:effectLst/>
                          <a:latin typeface="Comic Sans MS" panose="030F0702030302020204" pitchFamily="66" charset="0"/>
                        </a:rPr>
                        <a:t>’ (picture) </a:t>
                      </a:r>
                    </a:p>
                    <a:p>
                      <a:pPr algn="l">
                        <a:lnSpc>
                          <a:spcPct val="107000"/>
                        </a:lnSpc>
                        <a:spcAft>
                          <a:spcPts val="0"/>
                        </a:spcAft>
                      </a:pPr>
                      <a:endParaRPr lang="en-GB" sz="1600" dirty="0">
                        <a:effectLst/>
                        <a:latin typeface="Comic Sans MS" panose="030F0702030302020204" pitchFamily="66" charset="0"/>
                      </a:endParaRPr>
                    </a:p>
                    <a:p>
                      <a:pPr algn="l">
                        <a:lnSpc>
                          <a:spcPct val="107000"/>
                        </a:lnSpc>
                        <a:spcAft>
                          <a:spcPts val="0"/>
                        </a:spcAft>
                      </a:pPr>
                      <a:r>
                        <a:rPr lang="en-GB" sz="1600" dirty="0">
                          <a:effectLst/>
                          <a:latin typeface="Comic Sans MS" panose="030F0702030302020204" pitchFamily="66" charset="0"/>
                        </a:rPr>
                        <a:t>/</a:t>
                      </a:r>
                      <a:r>
                        <a:rPr lang="en-GB" sz="1600" dirty="0" err="1">
                          <a:effectLst/>
                          <a:latin typeface="Comic Sans MS" panose="030F0702030302020204" pitchFamily="66" charset="0"/>
                        </a:rPr>
                        <a:t>shuhn</a:t>
                      </a:r>
                      <a:r>
                        <a:rPr lang="en-GB" sz="1600" dirty="0">
                          <a:effectLst/>
                          <a:latin typeface="Comic Sans MS" panose="030F0702030302020204" pitchFamily="66" charset="0"/>
                        </a:rPr>
                        <a:t>/ sound spelt with ‘</a:t>
                      </a:r>
                      <a:r>
                        <a:rPr lang="en-GB" sz="1600" dirty="0" err="1">
                          <a:effectLst/>
                          <a:latin typeface="Comic Sans MS" panose="030F0702030302020204" pitchFamily="66" charset="0"/>
                        </a:rPr>
                        <a:t>sion</a:t>
                      </a:r>
                      <a:r>
                        <a:rPr lang="en-GB" sz="1600" dirty="0">
                          <a:effectLst/>
                          <a:latin typeface="Comic Sans MS" panose="030F0702030302020204" pitchFamily="66" charset="0"/>
                        </a:rPr>
                        <a:t>’ and ‘</a:t>
                      </a:r>
                      <a:r>
                        <a:rPr lang="en-GB" sz="1600" dirty="0" err="1">
                          <a:effectLst/>
                          <a:latin typeface="Comic Sans MS" panose="030F0702030302020204" pitchFamily="66" charset="0"/>
                        </a:rPr>
                        <a:t>tion</a:t>
                      </a:r>
                      <a:r>
                        <a:rPr lang="en-GB" sz="1600" dirty="0">
                          <a:effectLst/>
                          <a:latin typeface="Comic Sans MS" panose="030F0702030302020204" pitchFamily="66" charset="0"/>
                        </a:rPr>
                        <a:t>’ </a:t>
                      </a:r>
                    </a:p>
                    <a:p>
                      <a:pPr algn="l">
                        <a:lnSpc>
                          <a:spcPct val="107000"/>
                        </a:lnSpc>
                        <a:spcAft>
                          <a:spcPts val="0"/>
                        </a:spcAft>
                      </a:pPr>
                      <a:endParaRPr lang="en-GB" sz="1600" dirty="0">
                        <a:effectLst/>
                        <a:latin typeface="Comic Sans MS" panose="030F0702030302020204" pitchFamily="66" charset="0"/>
                      </a:endParaRPr>
                    </a:p>
                    <a:p>
                      <a:pPr algn="l">
                        <a:lnSpc>
                          <a:spcPct val="107000"/>
                        </a:lnSpc>
                        <a:spcAft>
                          <a:spcPts val="0"/>
                        </a:spcAft>
                      </a:pPr>
                      <a:r>
                        <a:rPr lang="en-GB" sz="1600" dirty="0">
                          <a:effectLst/>
                          <a:latin typeface="Comic Sans MS" panose="030F0702030302020204" pitchFamily="66" charset="0"/>
                        </a:rPr>
                        <a:t>/</a:t>
                      </a:r>
                      <a:r>
                        <a:rPr lang="en-GB" sz="1600" dirty="0" err="1">
                          <a:effectLst/>
                          <a:latin typeface="Comic Sans MS" panose="030F0702030302020204" pitchFamily="66" charset="0"/>
                        </a:rPr>
                        <a:t>shuhn</a:t>
                      </a:r>
                      <a:r>
                        <a:rPr lang="en-GB" sz="1600" dirty="0">
                          <a:effectLst/>
                          <a:latin typeface="Comic Sans MS" panose="030F0702030302020204" pitchFamily="66" charset="0"/>
                        </a:rPr>
                        <a:t>/ sound spelt with ‘</a:t>
                      </a:r>
                      <a:r>
                        <a:rPr lang="en-GB" sz="1600" dirty="0" err="1">
                          <a:effectLst/>
                          <a:latin typeface="Comic Sans MS" panose="030F0702030302020204" pitchFamily="66" charset="0"/>
                        </a:rPr>
                        <a:t>ssion</a:t>
                      </a:r>
                      <a:r>
                        <a:rPr lang="en-GB" sz="1600" dirty="0">
                          <a:effectLst/>
                          <a:latin typeface="Comic Sans MS" panose="030F0702030302020204" pitchFamily="66" charset="0"/>
                        </a:rPr>
                        <a:t>’ </a:t>
                      </a:r>
                    </a:p>
                    <a:p>
                      <a:pPr algn="l">
                        <a:lnSpc>
                          <a:spcPct val="107000"/>
                        </a:lnSpc>
                        <a:spcAft>
                          <a:spcPts val="0"/>
                        </a:spcAft>
                      </a:pPr>
                      <a:r>
                        <a:rPr lang="en-GB" sz="1600" dirty="0">
                          <a:effectLst/>
                          <a:latin typeface="Comic Sans MS" panose="030F0702030302020204" pitchFamily="66" charset="0"/>
                        </a:rPr>
                        <a:t> </a:t>
                      </a:r>
                    </a:p>
                    <a:p>
                      <a:pPr algn="l">
                        <a:lnSpc>
                          <a:spcPct val="107000"/>
                        </a:lnSpc>
                        <a:spcAft>
                          <a:spcPts val="0"/>
                        </a:spcAft>
                      </a:pPr>
                      <a:r>
                        <a:rPr lang="en-GB" sz="1600" dirty="0">
                          <a:effectLst/>
                          <a:latin typeface="Comic Sans MS" panose="030F0702030302020204" pitchFamily="66" charset="0"/>
                        </a:rPr>
                        <a:t>/</a:t>
                      </a:r>
                      <a:r>
                        <a:rPr lang="en-GB" sz="1600" dirty="0" err="1">
                          <a:effectLst/>
                          <a:latin typeface="Comic Sans MS" panose="030F0702030302020204" pitchFamily="66" charset="0"/>
                        </a:rPr>
                        <a:t>shuhn</a:t>
                      </a:r>
                      <a:r>
                        <a:rPr lang="en-GB" sz="1600" dirty="0">
                          <a:effectLst/>
                          <a:latin typeface="Comic Sans MS" panose="030F0702030302020204" pitchFamily="66" charset="0"/>
                        </a:rPr>
                        <a:t>/ sound spelt with ‘</a:t>
                      </a:r>
                      <a:r>
                        <a:rPr lang="en-GB" sz="1600" dirty="0" err="1">
                          <a:effectLst/>
                          <a:latin typeface="Comic Sans MS" panose="030F0702030302020204" pitchFamily="66" charset="0"/>
                        </a:rPr>
                        <a:t>cian</a:t>
                      </a:r>
                      <a:r>
                        <a:rPr lang="en-GB" sz="1600" dirty="0">
                          <a:effectLst/>
                          <a:latin typeface="Comic Sans MS" panose="030F0702030302020204" pitchFamily="66" charset="0"/>
                        </a:rPr>
                        <a:t>’ (musician) </a:t>
                      </a:r>
                      <a:endParaRPr lang="en-GB" sz="16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600" dirty="0">
                          <a:effectLst/>
                          <a:latin typeface="Comic Sans MS" panose="030F0702030302020204" pitchFamily="66" charset="0"/>
                        </a:rPr>
                        <a:t>Words with an /or/ sound spelt ‘or’ </a:t>
                      </a:r>
                    </a:p>
                    <a:p>
                      <a:pPr algn="l">
                        <a:lnSpc>
                          <a:spcPct val="107000"/>
                        </a:lnSpc>
                        <a:spcAft>
                          <a:spcPts val="0"/>
                        </a:spcAft>
                      </a:pPr>
                      <a:endParaRPr lang="en-GB" sz="1600" dirty="0">
                        <a:effectLst/>
                        <a:latin typeface="Comic Sans MS" panose="030F0702030302020204" pitchFamily="66" charset="0"/>
                      </a:endParaRPr>
                    </a:p>
                    <a:p>
                      <a:pPr algn="l">
                        <a:lnSpc>
                          <a:spcPct val="107000"/>
                        </a:lnSpc>
                        <a:spcAft>
                          <a:spcPts val="0"/>
                        </a:spcAft>
                      </a:pPr>
                      <a:r>
                        <a:rPr lang="en-GB" sz="1600" dirty="0">
                          <a:effectLst/>
                          <a:latin typeface="Comic Sans MS" panose="030F0702030302020204" pitchFamily="66" charset="0"/>
                        </a:rPr>
                        <a:t>Words with /or/ sound spelt ‘au’</a:t>
                      </a:r>
                    </a:p>
                    <a:p>
                      <a:pPr algn="l">
                        <a:lnSpc>
                          <a:spcPct val="107000"/>
                        </a:lnSpc>
                        <a:spcAft>
                          <a:spcPts val="0"/>
                        </a:spcAft>
                      </a:pPr>
                      <a:endParaRPr lang="en-GB" sz="1600" dirty="0">
                        <a:effectLst/>
                        <a:latin typeface="Comic Sans MS" panose="030F0702030302020204" pitchFamily="66" charset="0"/>
                      </a:endParaRPr>
                    </a:p>
                    <a:p>
                      <a:pPr algn="l">
                        <a:lnSpc>
                          <a:spcPct val="107000"/>
                        </a:lnSpc>
                        <a:spcAft>
                          <a:spcPts val="0"/>
                        </a:spcAft>
                      </a:pPr>
                      <a:r>
                        <a:rPr lang="en-GB" sz="1600" dirty="0">
                          <a:effectLst/>
                          <a:latin typeface="Comic Sans MS" panose="030F0702030302020204" pitchFamily="66" charset="0"/>
                        </a:rPr>
                        <a:t>Convert nouns or adjectives into verbs using the suffix -ate</a:t>
                      </a:r>
                    </a:p>
                    <a:p>
                      <a:pPr algn="l">
                        <a:lnSpc>
                          <a:spcPct val="107000"/>
                        </a:lnSpc>
                        <a:spcAft>
                          <a:spcPts val="0"/>
                        </a:spcAft>
                      </a:pPr>
                      <a:endParaRPr lang="en-GB" sz="1600" dirty="0">
                        <a:effectLst/>
                        <a:latin typeface="Comic Sans MS" panose="030F0702030302020204" pitchFamily="66" charset="0"/>
                      </a:endParaRPr>
                    </a:p>
                    <a:p>
                      <a:pPr algn="l">
                        <a:lnSpc>
                          <a:spcPct val="107000"/>
                        </a:lnSpc>
                        <a:spcAft>
                          <a:spcPts val="0"/>
                        </a:spcAft>
                      </a:pPr>
                      <a:r>
                        <a:rPr lang="en-GB" sz="1600" dirty="0">
                          <a:effectLst/>
                          <a:latin typeface="Comic Sans MS" panose="030F0702030302020204" pitchFamily="66" charset="0"/>
                        </a:rPr>
                        <a:t>Convert nouns or adjectives into verbs using the suffix -</a:t>
                      </a:r>
                      <a:r>
                        <a:rPr lang="en-GB" sz="1600" dirty="0" err="1">
                          <a:effectLst/>
                          <a:latin typeface="Comic Sans MS" panose="030F0702030302020204" pitchFamily="66" charset="0"/>
                        </a:rPr>
                        <a:t>ise</a:t>
                      </a:r>
                      <a:endParaRPr lang="en-GB" sz="1600" dirty="0">
                        <a:effectLst/>
                        <a:latin typeface="Comic Sans MS" panose="030F0702030302020204" pitchFamily="66" charset="0"/>
                      </a:endParaRPr>
                    </a:p>
                    <a:p>
                      <a:pPr algn="l">
                        <a:lnSpc>
                          <a:spcPct val="107000"/>
                        </a:lnSpc>
                        <a:spcAft>
                          <a:spcPts val="0"/>
                        </a:spcAft>
                      </a:pPr>
                      <a:endParaRPr lang="en-GB" sz="1600" dirty="0">
                        <a:effectLst/>
                        <a:latin typeface="Comic Sans MS" panose="030F0702030302020204" pitchFamily="66" charset="0"/>
                      </a:endParaRPr>
                    </a:p>
                    <a:p>
                      <a:pPr algn="l">
                        <a:lnSpc>
                          <a:spcPct val="107000"/>
                        </a:lnSpc>
                        <a:spcAft>
                          <a:spcPts val="0"/>
                        </a:spcAft>
                      </a:pPr>
                      <a:r>
                        <a:rPr lang="en-GB" sz="1600" dirty="0">
                          <a:effectLst/>
                          <a:latin typeface="Comic Sans MS" panose="030F0702030302020204" pitchFamily="66" charset="0"/>
                        </a:rPr>
                        <a:t>Convert nouns or adjectives into verbs using the suffix -</a:t>
                      </a:r>
                      <a:r>
                        <a:rPr lang="en-GB" sz="1600" dirty="0" err="1">
                          <a:effectLst/>
                          <a:latin typeface="Comic Sans MS" panose="030F0702030302020204" pitchFamily="66" charset="0"/>
                        </a:rPr>
                        <a:t>ify</a:t>
                      </a:r>
                      <a:endParaRPr lang="en-GB" sz="1600" dirty="0">
                        <a:effectLst/>
                        <a:latin typeface="Comic Sans MS" panose="030F0702030302020204" pitchFamily="66" charset="0"/>
                      </a:endParaRPr>
                    </a:p>
                  </a:txBody>
                  <a:tcPr marL="68580" marR="68580" marT="0" marB="0"/>
                </a:tc>
                <a:tc>
                  <a:txBody>
                    <a:bodyPr/>
                    <a:lstStyle/>
                    <a:p>
                      <a:pPr algn="l">
                        <a:lnSpc>
                          <a:spcPct val="107000"/>
                        </a:lnSpc>
                        <a:spcAft>
                          <a:spcPts val="0"/>
                        </a:spcAft>
                      </a:pPr>
                      <a:r>
                        <a:rPr lang="en-GB" sz="1600" dirty="0">
                          <a:effectLst/>
                          <a:latin typeface="Comic Sans MS" panose="030F0702030302020204" pitchFamily="66" charset="0"/>
                        </a:rPr>
                        <a:t>Etymology – words with Greek prefixes</a:t>
                      </a:r>
                    </a:p>
                    <a:p>
                      <a:pPr algn="l">
                        <a:lnSpc>
                          <a:spcPct val="107000"/>
                        </a:lnSpc>
                        <a:spcAft>
                          <a:spcPts val="0"/>
                        </a:spcAft>
                      </a:pPr>
                      <a:r>
                        <a:rPr lang="en-GB" sz="1600" dirty="0">
                          <a:effectLst/>
                          <a:latin typeface="Comic Sans MS" panose="030F0702030302020204" pitchFamily="66" charset="0"/>
                        </a:rPr>
                        <a:t> </a:t>
                      </a:r>
                    </a:p>
                    <a:p>
                      <a:pPr algn="l">
                        <a:lnSpc>
                          <a:spcPct val="107000"/>
                        </a:lnSpc>
                        <a:spcAft>
                          <a:spcPts val="0"/>
                        </a:spcAft>
                      </a:pPr>
                      <a:r>
                        <a:rPr lang="en-GB" sz="1600" dirty="0">
                          <a:effectLst/>
                          <a:latin typeface="Comic Sans MS" panose="030F0702030302020204" pitchFamily="66" charset="0"/>
                        </a:rPr>
                        <a:t>Etymology – words with Greek prefixes</a:t>
                      </a:r>
                    </a:p>
                    <a:p>
                      <a:pPr algn="l">
                        <a:lnSpc>
                          <a:spcPct val="107000"/>
                        </a:lnSpc>
                        <a:spcAft>
                          <a:spcPts val="0"/>
                        </a:spcAft>
                      </a:pPr>
                      <a:r>
                        <a:rPr lang="en-GB" sz="1600" dirty="0">
                          <a:effectLst/>
                          <a:latin typeface="Comic Sans MS" panose="030F0702030302020204" pitchFamily="66" charset="0"/>
                        </a:rPr>
                        <a:t> </a:t>
                      </a:r>
                    </a:p>
                    <a:p>
                      <a:pPr algn="l">
                        <a:lnSpc>
                          <a:spcPct val="107000"/>
                        </a:lnSpc>
                        <a:spcAft>
                          <a:spcPts val="0"/>
                        </a:spcAft>
                      </a:pPr>
                      <a:r>
                        <a:rPr lang="en-GB" sz="1600" dirty="0">
                          <a:effectLst/>
                          <a:latin typeface="Comic Sans MS" panose="030F0702030302020204" pitchFamily="66" charset="0"/>
                        </a:rPr>
                        <a:t>Words ending with –</a:t>
                      </a:r>
                      <a:r>
                        <a:rPr lang="en-GB" sz="1600" dirty="0" err="1">
                          <a:effectLst/>
                          <a:latin typeface="Comic Sans MS" panose="030F0702030302020204" pitchFamily="66" charset="0"/>
                        </a:rPr>
                        <a:t>ible</a:t>
                      </a:r>
                      <a:r>
                        <a:rPr lang="en-GB" sz="1600" dirty="0">
                          <a:effectLst/>
                          <a:latin typeface="Comic Sans MS" panose="030F0702030302020204" pitchFamily="66" charset="0"/>
                        </a:rPr>
                        <a:t> or –able</a:t>
                      </a:r>
                    </a:p>
                    <a:p>
                      <a:pPr algn="l">
                        <a:lnSpc>
                          <a:spcPct val="107000"/>
                        </a:lnSpc>
                        <a:spcAft>
                          <a:spcPts val="0"/>
                        </a:spcAft>
                      </a:pPr>
                      <a:r>
                        <a:rPr lang="en-GB" sz="1600" dirty="0">
                          <a:effectLst/>
                          <a:latin typeface="Comic Sans MS" panose="030F0702030302020204" pitchFamily="66" charset="0"/>
                        </a:rPr>
                        <a:t> </a:t>
                      </a:r>
                    </a:p>
                    <a:p>
                      <a:pPr algn="l">
                        <a:lnSpc>
                          <a:spcPct val="107000"/>
                        </a:lnSpc>
                        <a:spcAft>
                          <a:spcPts val="0"/>
                        </a:spcAft>
                      </a:pPr>
                      <a:r>
                        <a:rPr lang="en-GB" sz="1600" dirty="0">
                          <a:effectLst/>
                          <a:latin typeface="Comic Sans MS" panose="030F0702030302020204" pitchFamily="66" charset="0"/>
                        </a:rPr>
                        <a:t>Words ending with -</a:t>
                      </a:r>
                      <a:r>
                        <a:rPr lang="en-GB" sz="1600" dirty="0" err="1">
                          <a:effectLst/>
                          <a:latin typeface="Comic Sans MS" panose="030F0702030302020204" pitchFamily="66" charset="0"/>
                        </a:rPr>
                        <a:t>ibly</a:t>
                      </a:r>
                      <a:r>
                        <a:rPr lang="en-GB" sz="1600" dirty="0">
                          <a:effectLst/>
                          <a:latin typeface="Comic Sans MS" panose="030F0702030302020204" pitchFamily="66" charset="0"/>
                        </a:rPr>
                        <a:t> or -ably</a:t>
                      </a:r>
                    </a:p>
                    <a:p>
                      <a:pPr algn="l">
                        <a:lnSpc>
                          <a:spcPct val="107000"/>
                        </a:lnSpc>
                        <a:spcAft>
                          <a:spcPts val="0"/>
                        </a:spcAft>
                      </a:pPr>
                      <a:r>
                        <a:rPr lang="en-GB" sz="1600" dirty="0">
                          <a:effectLst/>
                          <a:latin typeface="Comic Sans MS" panose="030F0702030302020204" pitchFamily="66" charset="0"/>
                        </a:rPr>
                        <a:t> </a:t>
                      </a:r>
                    </a:p>
                    <a:p>
                      <a:pPr algn="l">
                        <a:lnSpc>
                          <a:spcPct val="107000"/>
                        </a:lnSpc>
                        <a:spcAft>
                          <a:spcPts val="0"/>
                        </a:spcAft>
                      </a:pPr>
                      <a:r>
                        <a:rPr lang="en-GB" sz="1600" dirty="0">
                          <a:effectLst/>
                          <a:latin typeface="Comic Sans MS" panose="030F0702030302020204" pitchFamily="66" charset="0"/>
                        </a:rPr>
                        <a:t>Revision of spelling words</a:t>
                      </a:r>
                      <a:endParaRPr lang="en-GB" sz="16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5959614"/>
                  </a:ext>
                </a:extLst>
              </a:tr>
            </a:tbl>
          </a:graphicData>
        </a:graphic>
      </p:graphicFrame>
    </p:spTree>
    <p:extLst>
      <p:ext uri="{BB962C8B-B14F-4D97-AF65-F5344CB8AC3E}">
        <p14:creationId xmlns:p14="http://schemas.microsoft.com/office/powerpoint/2010/main" val="3467647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6D3930-234D-4570-BC21-9B7FBE2E9128}"/>
              </a:ext>
            </a:extLst>
          </p:cNvPr>
          <p:cNvSpPr/>
          <p:nvPr/>
        </p:nvSpPr>
        <p:spPr>
          <a:xfrm>
            <a:off x="383822" y="370890"/>
            <a:ext cx="10509956" cy="646331"/>
          </a:xfrm>
          <a:prstGeom prst="rect">
            <a:avLst/>
          </a:prstGeom>
        </p:spPr>
        <p:txBody>
          <a:bodyPr wrap="square">
            <a:spAutoFit/>
          </a:bodyPr>
          <a:lstStyle/>
          <a:p>
            <a:r>
              <a:rPr lang="en-GB" dirty="0">
                <a:latin typeface="Arial" panose="020B0604020202020204" pitchFamily="34" charset="0"/>
                <a:cs typeface="Arial" panose="020B0604020202020204" pitchFamily="34" charset="0"/>
              </a:rPr>
              <a:t>Half termly curriculum overviews show the spelling rules for that term</a:t>
            </a:r>
          </a:p>
          <a:p>
            <a:r>
              <a:rPr lang="en-GB" b="1" dirty="0">
                <a:latin typeface="Arial" panose="020B0604020202020204" pitchFamily="34" charset="0"/>
                <a:cs typeface="Arial" panose="020B0604020202020204" pitchFamily="34" charset="0"/>
              </a:rPr>
              <a:t>https://www.heatherside-jun.hants.sch.uk/page/?title=Year+5+Curriculum+Maps&amp;pid=44</a:t>
            </a:r>
          </a:p>
        </p:txBody>
      </p:sp>
      <p:pic>
        <p:nvPicPr>
          <p:cNvPr id="3" name="Picture 2">
            <a:extLst>
              <a:ext uri="{FF2B5EF4-FFF2-40B4-BE49-F238E27FC236}">
                <a16:creationId xmlns:a16="http://schemas.microsoft.com/office/drawing/2014/main" id="{54F30119-8240-4BF1-9465-89D733389D82}"/>
              </a:ext>
            </a:extLst>
          </p:cNvPr>
          <p:cNvPicPr>
            <a:picLocks noChangeAspect="1"/>
          </p:cNvPicPr>
          <p:nvPr/>
        </p:nvPicPr>
        <p:blipFill>
          <a:blip r:embed="rId2"/>
          <a:stretch>
            <a:fillRect/>
          </a:stretch>
        </p:blipFill>
        <p:spPr>
          <a:xfrm>
            <a:off x="1298222" y="1174044"/>
            <a:ext cx="9855200" cy="5177186"/>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C7D92F7-8E0C-4480-8805-DD13D830E230}"/>
                  </a:ext>
                </a:extLst>
              </p14:cNvPr>
              <p14:cNvContentPartPr/>
              <p14:nvPr/>
            </p14:nvContentPartPr>
            <p14:xfrm>
              <a:off x="1377267" y="4459058"/>
              <a:ext cx="2687040" cy="129240"/>
            </p14:xfrm>
          </p:contentPart>
        </mc:Choice>
        <mc:Fallback xmlns="">
          <p:pic>
            <p:nvPicPr>
              <p:cNvPr id="4" name="Ink 3">
                <a:extLst>
                  <a:ext uri="{FF2B5EF4-FFF2-40B4-BE49-F238E27FC236}">
                    <a16:creationId xmlns:a16="http://schemas.microsoft.com/office/drawing/2014/main" id="{EC7D92F7-8E0C-4480-8805-DD13D830E230}"/>
                  </a:ext>
                </a:extLst>
              </p:cNvPr>
              <p:cNvPicPr/>
              <p:nvPr/>
            </p:nvPicPr>
            <p:blipFill>
              <a:blip r:embed="rId4"/>
              <a:stretch>
                <a:fillRect/>
              </a:stretch>
            </p:blipFill>
            <p:spPr>
              <a:xfrm>
                <a:off x="1341267" y="4387058"/>
                <a:ext cx="27586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70A140A-7DFE-4313-8144-768D37736C31}"/>
                  </a:ext>
                </a:extLst>
              </p14:cNvPr>
              <p14:cNvContentPartPr/>
              <p14:nvPr/>
            </p14:nvContentPartPr>
            <p14:xfrm>
              <a:off x="1433787" y="4560085"/>
              <a:ext cx="2867760" cy="125640"/>
            </p14:xfrm>
          </p:contentPart>
        </mc:Choice>
        <mc:Fallback xmlns="">
          <p:pic>
            <p:nvPicPr>
              <p:cNvPr id="5" name="Ink 4">
                <a:extLst>
                  <a:ext uri="{FF2B5EF4-FFF2-40B4-BE49-F238E27FC236}">
                    <a16:creationId xmlns:a16="http://schemas.microsoft.com/office/drawing/2014/main" id="{E70A140A-7DFE-4313-8144-768D37736C31}"/>
                  </a:ext>
                </a:extLst>
              </p:cNvPr>
              <p:cNvPicPr/>
              <p:nvPr/>
            </p:nvPicPr>
            <p:blipFill>
              <a:blip r:embed="rId6"/>
              <a:stretch>
                <a:fillRect/>
              </a:stretch>
            </p:blipFill>
            <p:spPr>
              <a:xfrm>
                <a:off x="1397787" y="4488085"/>
                <a:ext cx="29394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3FA541-FE41-482B-A7ED-E93A3B1F8883}"/>
                  </a:ext>
                </a:extLst>
              </p14:cNvPr>
              <p14:cNvContentPartPr/>
              <p14:nvPr/>
            </p14:nvContentPartPr>
            <p14:xfrm>
              <a:off x="1422267" y="4671818"/>
              <a:ext cx="2856600" cy="126720"/>
            </p14:xfrm>
          </p:contentPart>
        </mc:Choice>
        <mc:Fallback xmlns="">
          <p:pic>
            <p:nvPicPr>
              <p:cNvPr id="6" name="Ink 5">
                <a:extLst>
                  <a:ext uri="{FF2B5EF4-FFF2-40B4-BE49-F238E27FC236}">
                    <a16:creationId xmlns:a16="http://schemas.microsoft.com/office/drawing/2014/main" id="{463FA541-FE41-482B-A7ED-E93A3B1F8883}"/>
                  </a:ext>
                </a:extLst>
              </p:cNvPr>
              <p:cNvPicPr/>
              <p:nvPr/>
            </p:nvPicPr>
            <p:blipFill>
              <a:blip r:embed="rId8"/>
              <a:stretch>
                <a:fillRect/>
              </a:stretch>
            </p:blipFill>
            <p:spPr>
              <a:xfrm>
                <a:off x="1386267" y="4599818"/>
                <a:ext cx="29282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6E58D101-4E83-4377-8AD7-4DBF30B95D83}"/>
                  </a:ext>
                </a:extLst>
              </p14:cNvPr>
              <p14:cNvContentPartPr/>
              <p14:nvPr/>
            </p14:nvContentPartPr>
            <p14:xfrm>
              <a:off x="3488307" y="4802858"/>
              <a:ext cx="734040" cy="41760"/>
            </p14:xfrm>
          </p:contentPart>
        </mc:Choice>
        <mc:Fallback xmlns="">
          <p:pic>
            <p:nvPicPr>
              <p:cNvPr id="7" name="Ink 6">
                <a:extLst>
                  <a:ext uri="{FF2B5EF4-FFF2-40B4-BE49-F238E27FC236}">
                    <a16:creationId xmlns:a16="http://schemas.microsoft.com/office/drawing/2014/main" id="{6E58D101-4E83-4377-8AD7-4DBF30B95D83}"/>
                  </a:ext>
                </a:extLst>
              </p:cNvPr>
              <p:cNvPicPr/>
              <p:nvPr/>
            </p:nvPicPr>
            <p:blipFill>
              <a:blip r:embed="rId10"/>
              <a:stretch>
                <a:fillRect/>
              </a:stretch>
            </p:blipFill>
            <p:spPr>
              <a:xfrm>
                <a:off x="3452307" y="4730858"/>
                <a:ext cx="8056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6224AE10-FE03-4D56-BDB3-E0D38BF6EE0C}"/>
                  </a:ext>
                </a:extLst>
              </p14:cNvPr>
              <p14:cNvContentPartPr/>
              <p14:nvPr/>
            </p14:nvContentPartPr>
            <p14:xfrm>
              <a:off x="1422267" y="4966658"/>
              <a:ext cx="2156760" cy="183600"/>
            </p14:xfrm>
          </p:contentPart>
        </mc:Choice>
        <mc:Fallback xmlns="">
          <p:pic>
            <p:nvPicPr>
              <p:cNvPr id="8" name="Ink 7">
                <a:extLst>
                  <a:ext uri="{FF2B5EF4-FFF2-40B4-BE49-F238E27FC236}">
                    <a16:creationId xmlns:a16="http://schemas.microsoft.com/office/drawing/2014/main" id="{6224AE10-FE03-4D56-BDB3-E0D38BF6EE0C}"/>
                  </a:ext>
                </a:extLst>
              </p:cNvPr>
              <p:cNvPicPr/>
              <p:nvPr/>
            </p:nvPicPr>
            <p:blipFill>
              <a:blip r:embed="rId12"/>
              <a:stretch>
                <a:fillRect/>
              </a:stretch>
            </p:blipFill>
            <p:spPr>
              <a:xfrm>
                <a:off x="1386267" y="4894658"/>
                <a:ext cx="222840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6A72763D-429D-494E-85D4-94BA15E5A517}"/>
                  </a:ext>
                </a:extLst>
              </p14:cNvPr>
              <p14:cNvContentPartPr/>
              <p14:nvPr/>
            </p14:nvContentPartPr>
            <p14:xfrm>
              <a:off x="2167467" y="4895378"/>
              <a:ext cx="1998360" cy="139680"/>
            </p14:xfrm>
          </p:contentPart>
        </mc:Choice>
        <mc:Fallback xmlns="">
          <p:pic>
            <p:nvPicPr>
              <p:cNvPr id="9" name="Ink 8">
                <a:extLst>
                  <a:ext uri="{FF2B5EF4-FFF2-40B4-BE49-F238E27FC236}">
                    <a16:creationId xmlns:a16="http://schemas.microsoft.com/office/drawing/2014/main" id="{6A72763D-429D-494E-85D4-94BA15E5A517}"/>
                  </a:ext>
                </a:extLst>
              </p:cNvPr>
              <p:cNvPicPr/>
              <p:nvPr/>
            </p:nvPicPr>
            <p:blipFill>
              <a:blip r:embed="rId14"/>
              <a:stretch>
                <a:fillRect/>
              </a:stretch>
            </p:blipFill>
            <p:spPr>
              <a:xfrm>
                <a:off x="2131467" y="4823378"/>
                <a:ext cx="20700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C9020988-0227-40D6-B18C-1403EA1D2B01}"/>
                  </a:ext>
                </a:extLst>
              </p14:cNvPr>
              <p14:cNvContentPartPr/>
              <p14:nvPr/>
            </p14:nvContentPartPr>
            <p14:xfrm>
              <a:off x="1433787" y="5073218"/>
              <a:ext cx="2066040" cy="61560"/>
            </p14:xfrm>
          </p:contentPart>
        </mc:Choice>
        <mc:Fallback xmlns="">
          <p:pic>
            <p:nvPicPr>
              <p:cNvPr id="10" name="Ink 9">
                <a:extLst>
                  <a:ext uri="{FF2B5EF4-FFF2-40B4-BE49-F238E27FC236}">
                    <a16:creationId xmlns:a16="http://schemas.microsoft.com/office/drawing/2014/main" id="{C9020988-0227-40D6-B18C-1403EA1D2B01}"/>
                  </a:ext>
                </a:extLst>
              </p:cNvPr>
              <p:cNvPicPr/>
              <p:nvPr/>
            </p:nvPicPr>
            <p:blipFill>
              <a:blip r:embed="rId16"/>
              <a:stretch>
                <a:fillRect/>
              </a:stretch>
            </p:blipFill>
            <p:spPr>
              <a:xfrm>
                <a:off x="1397787" y="5001218"/>
                <a:ext cx="21376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7FDDC80A-10F8-40B9-BB6D-BCEDE269F827}"/>
                  </a:ext>
                </a:extLst>
              </p14:cNvPr>
              <p14:cNvContentPartPr/>
              <p14:nvPr/>
            </p14:nvContentPartPr>
            <p14:xfrm>
              <a:off x="1998267" y="4897898"/>
              <a:ext cx="158400" cy="24480"/>
            </p14:xfrm>
          </p:contentPart>
        </mc:Choice>
        <mc:Fallback xmlns="">
          <p:pic>
            <p:nvPicPr>
              <p:cNvPr id="11" name="Ink 10">
                <a:extLst>
                  <a:ext uri="{FF2B5EF4-FFF2-40B4-BE49-F238E27FC236}">
                    <a16:creationId xmlns:a16="http://schemas.microsoft.com/office/drawing/2014/main" id="{7FDDC80A-10F8-40B9-BB6D-BCEDE269F827}"/>
                  </a:ext>
                </a:extLst>
              </p:cNvPr>
              <p:cNvPicPr/>
              <p:nvPr/>
            </p:nvPicPr>
            <p:blipFill>
              <a:blip r:embed="rId18"/>
              <a:stretch>
                <a:fillRect/>
              </a:stretch>
            </p:blipFill>
            <p:spPr>
              <a:xfrm>
                <a:off x="1962267" y="4825898"/>
                <a:ext cx="2300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6705B827-B3FF-443B-8361-315CB8EB4B3F}"/>
                  </a:ext>
                </a:extLst>
              </p14:cNvPr>
              <p14:cNvContentPartPr/>
              <p14:nvPr/>
            </p14:nvContentPartPr>
            <p14:xfrm>
              <a:off x="2788467" y="5017058"/>
              <a:ext cx="847080" cy="52200"/>
            </p14:xfrm>
          </p:contentPart>
        </mc:Choice>
        <mc:Fallback xmlns="">
          <p:pic>
            <p:nvPicPr>
              <p:cNvPr id="12" name="Ink 11">
                <a:extLst>
                  <a:ext uri="{FF2B5EF4-FFF2-40B4-BE49-F238E27FC236}">
                    <a16:creationId xmlns:a16="http://schemas.microsoft.com/office/drawing/2014/main" id="{6705B827-B3FF-443B-8361-315CB8EB4B3F}"/>
                  </a:ext>
                </a:extLst>
              </p:cNvPr>
              <p:cNvPicPr/>
              <p:nvPr/>
            </p:nvPicPr>
            <p:blipFill>
              <a:blip r:embed="rId20"/>
              <a:stretch>
                <a:fillRect/>
              </a:stretch>
            </p:blipFill>
            <p:spPr>
              <a:xfrm>
                <a:off x="2752467" y="4945058"/>
                <a:ext cx="918720" cy="195840"/>
              </a:xfrm>
              <a:prstGeom prst="rect">
                <a:avLst/>
              </a:prstGeom>
            </p:spPr>
          </p:pic>
        </mc:Fallback>
      </mc:AlternateContent>
    </p:spTree>
    <p:extLst>
      <p:ext uri="{BB962C8B-B14F-4D97-AF65-F5344CB8AC3E}">
        <p14:creationId xmlns:p14="http://schemas.microsoft.com/office/powerpoint/2010/main" val="3675516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4E9F0A-D6EA-4582-A294-0FA7F9A43510}"/>
              </a:ext>
            </a:extLst>
          </p:cNvPr>
          <p:cNvPicPr>
            <a:picLocks noChangeAspect="1"/>
          </p:cNvPicPr>
          <p:nvPr/>
        </p:nvPicPr>
        <p:blipFill>
          <a:blip r:embed="rId3"/>
          <a:stretch>
            <a:fillRect/>
          </a:stretch>
        </p:blipFill>
        <p:spPr>
          <a:xfrm>
            <a:off x="334753" y="721971"/>
            <a:ext cx="11073982" cy="3381771"/>
          </a:xfrm>
          <a:prstGeom prst="rect">
            <a:avLst/>
          </a:prstGeom>
        </p:spPr>
      </p:pic>
    </p:spTree>
    <p:extLst>
      <p:ext uri="{BB962C8B-B14F-4D97-AF65-F5344CB8AC3E}">
        <p14:creationId xmlns:p14="http://schemas.microsoft.com/office/powerpoint/2010/main" val="13470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9E8E21-01D5-47E5-9BF9-B6EC66515A1A}"/>
              </a:ext>
            </a:extLst>
          </p:cNvPr>
          <p:cNvPicPr>
            <a:picLocks noChangeAspect="1"/>
          </p:cNvPicPr>
          <p:nvPr/>
        </p:nvPicPr>
        <p:blipFill>
          <a:blip r:embed="rId2"/>
          <a:stretch>
            <a:fillRect/>
          </a:stretch>
        </p:blipFill>
        <p:spPr>
          <a:xfrm>
            <a:off x="0" y="115135"/>
            <a:ext cx="8022982" cy="4127255"/>
          </a:xfrm>
          <a:prstGeom prst="rect">
            <a:avLst/>
          </a:prstGeom>
        </p:spPr>
      </p:pic>
      <p:pic>
        <p:nvPicPr>
          <p:cNvPr id="3" name="Picture 2">
            <a:extLst>
              <a:ext uri="{FF2B5EF4-FFF2-40B4-BE49-F238E27FC236}">
                <a16:creationId xmlns:a16="http://schemas.microsoft.com/office/drawing/2014/main" id="{3A6DEAD0-B5B0-46D6-849A-A2F02DEFCC90}"/>
              </a:ext>
            </a:extLst>
          </p:cNvPr>
          <p:cNvPicPr>
            <a:picLocks noChangeAspect="1"/>
          </p:cNvPicPr>
          <p:nvPr/>
        </p:nvPicPr>
        <p:blipFill>
          <a:blip r:embed="rId3"/>
          <a:stretch>
            <a:fillRect/>
          </a:stretch>
        </p:blipFill>
        <p:spPr>
          <a:xfrm>
            <a:off x="2197129" y="1541721"/>
            <a:ext cx="9313812" cy="4749813"/>
          </a:xfrm>
          <a:prstGeom prst="rect">
            <a:avLst/>
          </a:prstGeom>
        </p:spPr>
      </p:pic>
    </p:spTree>
    <p:extLst>
      <p:ext uri="{BB962C8B-B14F-4D97-AF65-F5344CB8AC3E}">
        <p14:creationId xmlns:p14="http://schemas.microsoft.com/office/powerpoint/2010/main" val="324756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9D0693-3940-4814-B43B-20851D08CE62}"/>
              </a:ext>
            </a:extLst>
          </p:cNvPr>
          <p:cNvPicPr>
            <a:picLocks noChangeAspect="1"/>
          </p:cNvPicPr>
          <p:nvPr/>
        </p:nvPicPr>
        <p:blipFill>
          <a:blip r:embed="rId2"/>
          <a:stretch>
            <a:fillRect/>
          </a:stretch>
        </p:blipFill>
        <p:spPr>
          <a:xfrm>
            <a:off x="1360311" y="697343"/>
            <a:ext cx="9016410" cy="5255839"/>
          </a:xfrm>
          <a:prstGeom prst="rect">
            <a:avLst/>
          </a:prstGeom>
        </p:spPr>
      </p:pic>
      <p:sp>
        <p:nvSpPr>
          <p:cNvPr id="3" name="TextBox 2">
            <a:extLst>
              <a:ext uri="{FF2B5EF4-FFF2-40B4-BE49-F238E27FC236}">
                <a16:creationId xmlns:a16="http://schemas.microsoft.com/office/drawing/2014/main" id="{B7A05C02-B478-4C81-B1D7-494BDDB1BF01}"/>
              </a:ext>
            </a:extLst>
          </p:cNvPr>
          <p:cNvSpPr txBox="1"/>
          <p:nvPr/>
        </p:nvSpPr>
        <p:spPr>
          <a:xfrm>
            <a:off x="2007981" y="247753"/>
            <a:ext cx="1179689" cy="523220"/>
          </a:xfrm>
          <a:prstGeom prst="rect">
            <a:avLst/>
          </a:prstGeom>
          <a:noFill/>
        </p:spPr>
        <p:txBody>
          <a:bodyPr wrap="square" rtlCol="0">
            <a:spAutoFit/>
          </a:bodyPr>
          <a:lstStyle/>
          <a:p>
            <a:r>
              <a:rPr lang="en-GB" sz="2800" dirty="0"/>
              <a:t>Prefix</a:t>
            </a:r>
          </a:p>
        </p:txBody>
      </p:sp>
      <p:sp>
        <p:nvSpPr>
          <p:cNvPr id="5" name="TextBox 4">
            <a:extLst>
              <a:ext uri="{FF2B5EF4-FFF2-40B4-BE49-F238E27FC236}">
                <a16:creationId xmlns:a16="http://schemas.microsoft.com/office/drawing/2014/main" id="{91167473-1F94-4E26-BFAA-172ED11AC7A8}"/>
              </a:ext>
            </a:extLst>
          </p:cNvPr>
          <p:cNvSpPr txBox="1"/>
          <p:nvPr/>
        </p:nvSpPr>
        <p:spPr>
          <a:xfrm>
            <a:off x="7608386" y="247753"/>
            <a:ext cx="1219200" cy="523220"/>
          </a:xfrm>
          <a:prstGeom prst="rect">
            <a:avLst/>
          </a:prstGeom>
          <a:noFill/>
        </p:spPr>
        <p:txBody>
          <a:bodyPr wrap="square" rtlCol="0">
            <a:spAutoFit/>
          </a:bodyPr>
          <a:lstStyle/>
          <a:p>
            <a:r>
              <a:rPr lang="en-GB" sz="2800" dirty="0"/>
              <a:t>Suffix</a:t>
            </a:r>
          </a:p>
        </p:txBody>
      </p:sp>
      <p:sp>
        <p:nvSpPr>
          <p:cNvPr id="6" name="TextBox 5">
            <a:extLst>
              <a:ext uri="{FF2B5EF4-FFF2-40B4-BE49-F238E27FC236}">
                <a16:creationId xmlns:a16="http://schemas.microsoft.com/office/drawing/2014/main" id="{BE7A2EC5-7543-413A-82C9-5D15B365B0F1}"/>
              </a:ext>
            </a:extLst>
          </p:cNvPr>
          <p:cNvSpPr txBox="1"/>
          <p:nvPr/>
        </p:nvSpPr>
        <p:spPr>
          <a:xfrm>
            <a:off x="4146961" y="247753"/>
            <a:ext cx="1749778" cy="523220"/>
          </a:xfrm>
          <a:prstGeom prst="rect">
            <a:avLst/>
          </a:prstGeom>
          <a:noFill/>
        </p:spPr>
        <p:txBody>
          <a:bodyPr wrap="square" rtlCol="0">
            <a:spAutoFit/>
          </a:bodyPr>
          <a:lstStyle/>
          <a:p>
            <a:r>
              <a:rPr lang="en-GB" sz="2800" dirty="0"/>
              <a:t>Root Word</a:t>
            </a:r>
          </a:p>
        </p:txBody>
      </p:sp>
    </p:spTree>
    <p:extLst>
      <p:ext uri="{BB962C8B-B14F-4D97-AF65-F5344CB8AC3E}">
        <p14:creationId xmlns:p14="http://schemas.microsoft.com/office/powerpoint/2010/main" val="52748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F17658-2A11-4EB1-91EB-105949D32DC6}"/>
              </a:ext>
            </a:extLst>
          </p:cNvPr>
          <p:cNvSpPr txBox="1"/>
          <p:nvPr/>
        </p:nvSpPr>
        <p:spPr>
          <a:xfrm>
            <a:off x="225778" y="722490"/>
            <a:ext cx="11277599" cy="3754874"/>
          </a:xfrm>
          <a:prstGeom prst="rect">
            <a:avLst/>
          </a:prstGeom>
          <a:noFill/>
        </p:spPr>
        <p:txBody>
          <a:bodyPr wrap="square" rtlCol="0">
            <a:spAutoFit/>
          </a:bodyPr>
          <a:lstStyle/>
          <a:p>
            <a:r>
              <a:rPr lang="en-GB" sz="3800" dirty="0">
                <a:latin typeface="AvenirNext LT Pro Bold" panose="020B0804020202020204" pitchFamily="34" charset="0"/>
                <a:cs typeface="Ideal Sans Medium" pitchFamily="50" charset="0"/>
              </a:rPr>
              <a:t>Summary of how we teach spelling in school…</a:t>
            </a:r>
          </a:p>
          <a:p>
            <a:endParaRPr lang="en-GB" sz="3800" dirty="0">
              <a:latin typeface="AvenirNext LT Pro Bold" panose="020B0804020202020204" pitchFamily="34" charset="0"/>
              <a:cs typeface="Ideal Sans Medium" pitchFamily="50" charset="0"/>
            </a:endParaRPr>
          </a:p>
          <a:p>
            <a:pPr algn="ctr"/>
            <a:r>
              <a:rPr lang="en-GB" sz="5400" dirty="0">
                <a:latin typeface="AvenirNext LT Pro Bold" panose="020B0804020202020204" pitchFamily="34" charset="0"/>
                <a:cs typeface="Ideal Sans Medium" pitchFamily="50" charset="0"/>
              </a:rPr>
              <a:t>Rules and structure of words </a:t>
            </a:r>
          </a:p>
          <a:p>
            <a:pPr algn="ctr"/>
            <a:r>
              <a:rPr lang="en-GB" sz="5400" i="1" dirty="0">
                <a:latin typeface="Ideal Sans Medium" pitchFamily="50" charset="0"/>
                <a:cs typeface="Ideal Sans Medium" pitchFamily="50" charset="0"/>
              </a:rPr>
              <a:t>rather than </a:t>
            </a:r>
          </a:p>
          <a:p>
            <a:pPr algn="ctr"/>
            <a:r>
              <a:rPr lang="en-GB" sz="5400" dirty="0">
                <a:latin typeface="Cooper Black" panose="0208090404030B020404" pitchFamily="18" charset="0"/>
                <a:cs typeface="Ideal Sans Medium" pitchFamily="50" charset="0"/>
              </a:rPr>
              <a:t>just tests</a:t>
            </a:r>
          </a:p>
        </p:txBody>
      </p:sp>
    </p:spTree>
    <p:extLst>
      <p:ext uri="{BB962C8B-B14F-4D97-AF65-F5344CB8AC3E}">
        <p14:creationId xmlns:p14="http://schemas.microsoft.com/office/powerpoint/2010/main" val="2077275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A3491-5462-439C-8AD0-BD05AE0D389B}"/>
              </a:ext>
            </a:extLst>
          </p:cNvPr>
          <p:cNvPicPr>
            <a:picLocks noChangeAspect="1"/>
          </p:cNvPicPr>
          <p:nvPr/>
        </p:nvPicPr>
        <p:blipFill>
          <a:blip r:embed="rId2"/>
          <a:stretch>
            <a:fillRect/>
          </a:stretch>
        </p:blipFill>
        <p:spPr>
          <a:xfrm>
            <a:off x="598312" y="2230089"/>
            <a:ext cx="6776735" cy="3229848"/>
          </a:xfrm>
          <a:prstGeom prst="rect">
            <a:avLst/>
          </a:prstGeom>
        </p:spPr>
      </p:pic>
      <p:sp>
        <p:nvSpPr>
          <p:cNvPr id="3" name="TextBox 2">
            <a:extLst>
              <a:ext uri="{FF2B5EF4-FFF2-40B4-BE49-F238E27FC236}">
                <a16:creationId xmlns:a16="http://schemas.microsoft.com/office/drawing/2014/main" id="{33D2F68B-DDDE-4A54-AD5D-CC69342B72D7}"/>
              </a:ext>
            </a:extLst>
          </p:cNvPr>
          <p:cNvSpPr txBox="1"/>
          <p:nvPr/>
        </p:nvSpPr>
        <p:spPr>
          <a:xfrm>
            <a:off x="598312" y="417689"/>
            <a:ext cx="7010399" cy="646331"/>
          </a:xfrm>
          <a:prstGeom prst="rect">
            <a:avLst/>
          </a:prstGeom>
          <a:noFill/>
        </p:spPr>
        <p:txBody>
          <a:bodyPr wrap="square" rtlCol="0">
            <a:spAutoFit/>
          </a:bodyPr>
          <a:lstStyle/>
          <a:p>
            <a:r>
              <a:rPr lang="en-GB" sz="3600" b="1" dirty="0">
                <a:latin typeface="Ideal Sans Medium" pitchFamily="50" charset="0"/>
                <a:cs typeface="Ideal Sans Medium" pitchFamily="50" charset="0"/>
              </a:rPr>
              <a:t>Year 6 SATs Spelling Test</a:t>
            </a:r>
          </a:p>
        </p:txBody>
      </p:sp>
      <p:sp>
        <p:nvSpPr>
          <p:cNvPr id="4" name="TextBox 3">
            <a:extLst>
              <a:ext uri="{FF2B5EF4-FFF2-40B4-BE49-F238E27FC236}">
                <a16:creationId xmlns:a16="http://schemas.microsoft.com/office/drawing/2014/main" id="{DE61B544-7430-472A-828E-23C5F2F39A24}"/>
              </a:ext>
            </a:extLst>
          </p:cNvPr>
          <p:cNvSpPr txBox="1"/>
          <p:nvPr/>
        </p:nvSpPr>
        <p:spPr>
          <a:xfrm>
            <a:off x="598312" y="1354667"/>
            <a:ext cx="7202310" cy="584775"/>
          </a:xfrm>
          <a:prstGeom prst="rect">
            <a:avLst/>
          </a:prstGeom>
          <a:noFill/>
        </p:spPr>
        <p:txBody>
          <a:bodyPr wrap="square" rtlCol="0">
            <a:spAutoFit/>
          </a:bodyPr>
          <a:lstStyle/>
          <a:p>
            <a:r>
              <a:rPr lang="en-GB" sz="3200" dirty="0">
                <a:latin typeface="Ideal Sans Medium" pitchFamily="50" charset="0"/>
                <a:cs typeface="Ideal Sans Medium" pitchFamily="50" charset="0"/>
              </a:rPr>
              <a:t>20 words           Dictated to the class</a:t>
            </a:r>
          </a:p>
        </p:txBody>
      </p:sp>
    </p:spTree>
    <p:extLst>
      <p:ext uri="{BB962C8B-B14F-4D97-AF65-F5344CB8AC3E}">
        <p14:creationId xmlns:p14="http://schemas.microsoft.com/office/powerpoint/2010/main" val="976196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04A5F-7E14-45CD-A9BF-D41F9914BEC5}"/>
              </a:ext>
            </a:extLst>
          </p:cNvPr>
          <p:cNvSpPr/>
          <p:nvPr/>
        </p:nvSpPr>
        <p:spPr>
          <a:xfrm>
            <a:off x="2224782" y="619176"/>
            <a:ext cx="6774611" cy="769441"/>
          </a:xfrm>
          <a:prstGeom prst="rect">
            <a:avLst/>
          </a:prstGeom>
        </p:spPr>
        <p:txBody>
          <a:bodyPr wrap="none">
            <a:spAutoFit/>
          </a:bodyPr>
          <a:lstStyle/>
          <a:p>
            <a:r>
              <a:rPr lang="en-GB" sz="4400" dirty="0">
                <a:latin typeface="Ideal Sans Light" pitchFamily="50" charset="0"/>
                <a:cs typeface="Ideal Sans Light" pitchFamily="50" charset="0"/>
              </a:rPr>
              <a:t>https://spellingframe.co.uk/</a:t>
            </a:r>
          </a:p>
        </p:txBody>
      </p:sp>
      <p:pic>
        <p:nvPicPr>
          <p:cNvPr id="3" name="Picture 2">
            <a:extLst>
              <a:ext uri="{FF2B5EF4-FFF2-40B4-BE49-F238E27FC236}">
                <a16:creationId xmlns:a16="http://schemas.microsoft.com/office/drawing/2014/main" id="{EFB59F1A-9705-49C9-8B75-EA5A4095B970}"/>
              </a:ext>
            </a:extLst>
          </p:cNvPr>
          <p:cNvPicPr>
            <a:picLocks noChangeAspect="1"/>
          </p:cNvPicPr>
          <p:nvPr/>
        </p:nvPicPr>
        <p:blipFill>
          <a:blip r:embed="rId2"/>
          <a:stretch>
            <a:fillRect/>
          </a:stretch>
        </p:blipFill>
        <p:spPr>
          <a:xfrm>
            <a:off x="5612088" y="1754373"/>
            <a:ext cx="5963806" cy="3715010"/>
          </a:xfrm>
          <a:prstGeom prst="rect">
            <a:avLst/>
          </a:prstGeom>
        </p:spPr>
      </p:pic>
      <p:pic>
        <p:nvPicPr>
          <p:cNvPr id="4" name="Picture 3">
            <a:extLst>
              <a:ext uri="{FF2B5EF4-FFF2-40B4-BE49-F238E27FC236}">
                <a16:creationId xmlns:a16="http://schemas.microsoft.com/office/drawing/2014/main" id="{97D2B51F-30BF-42F6-B86F-40166DD9E90B}"/>
              </a:ext>
            </a:extLst>
          </p:cNvPr>
          <p:cNvPicPr>
            <a:picLocks noChangeAspect="1"/>
          </p:cNvPicPr>
          <p:nvPr/>
        </p:nvPicPr>
        <p:blipFill>
          <a:blip r:embed="rId3"/>
          <a:stretch>
            <a:fillRect/>
          </a:stretch>
        </p:blipFill>
        <p:spPr>
          <a:xfrm>
            <a:off x="123820" y="1754373"/>
            <a:ext cx="5266887" cy="3715010"/>
          </a:xfrm>
          <a:prstGeom prst="rect">
            <a:avLst/>
          </a:prstGeom>
        </p:spPr>
      </p:pic>
    </p:spTree>
    <p:extLst>
      <p:ext uri="{BB962C8B-B14F-4D97-AF65-F5344CB8AC3E}">
        <p14:creationId xmlns:p14="http://schemas.microsoft.com/office/powerpoint/2010/main" val="1795973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52BD2C-8529-4064-9977-B94274A13389}"/>
              </a:ext>
            </a:extLst>
          </p:cNvPr>
          <p:cNvSpPr/>
          <p:nvPr/>
        </p:nvSpPr>
        <p:spPr>
          <a:xfrm>
            <a:off x="1321982" y="127589"/>
            <a:ext cx="9292856" cy="5509200"/>
          </a:xfrm>
          <a:prstGeom prst="rect">
            <a:avLst/>
          </a:prstGeom>
        </p:spPr>
        <p:txBody>
          <a:bodyPr wrap="square">
            <a:spAutoFit/>
          </a:bodyPr>
          <a:lstStyle/>
          <a:p>
            <a:pPr algn="ctr"/>
            <a:r>
              <a:rPr lang="en-GB" sz="3200" b="1" dirty="0">
                <a:latin typeface="Ideal Sans Light" pitchFamily="50" charset="0"/>
                <a:cs typeface="Ideal Sans Light" pitchFamily="50" charset="0"/>
              </a:rPr>
              <a:t>How can I help my child with spelling?</a:t>
            </a:r>
          </a:p>
          <a:p>
            <a:endParaRPr lang="en-GB" sz="2000" dirty="0">
              <a:latin typeface="Ideal Sans Light" pitchFamily="50" charset="0"/>
              <a:cs typeface="Ideal Sans Light" pitchFamily="50" charset="0"/>
            </a:endParaRPr>
          </a:p>
          <a:p>
            <a:r>
              <a:rPr lang="en-GB" sz="3200" dirty="0">
                <a:latin typeface="Ideal Sans Light" pitchFamily="50" charset="0"/>
                <a:cs typeface="Ideal Sans Light" pitchFamily="50" charset="0"/>
              </a:rPr>
              <a:t>1. Always ask your child to have a go. </a:t>
            </a:r>
          </a:p>
          <a:p>
            <a:endParaRPr lang="en-GB" sz="3200" dirty="0">
              <a:latin typeface="Ideal Sans Light" pitchFamily="50" charset="0"/>
              <a:cs typeface="Ideal Sans Light" pitchFamily="50" charset="0"/>
            </a:endParaRPr>
          </a:p>
          <a:p>
            <a:r>
              <a:rPr lang="en-GB" sz="3200" dirty="0">
                <a:latin typeface="Ideal Sans Light" pitchFamily="50" charset="0"/>
                <a:cs typeface="Ideal Sans Light" pitchFamily="50" charset="0"/>
              </a:rPr>
              <a:t>2. What is the first sound? </a:t>
            </a:r>
          </a:p>
          <a:p>
            <a:endParaRPr lang="en-GB" sz="3200" dirty="0">
              <a:latin typeface="Ideal Sans Light" pitchFamily="50" charset="0"/>
              <a:cs typeface="Ideal Sans Light" pitchFamily="50" charset="0"/>
            </a:endParaRPr>
          </a:p>
          <a:p>
            <a:r>
              <a:rPr lang="en-GB" sz="3200" dirty="0">
                <a:latin typeface="Ideal Sans Light" pitchFamily="50" charset="0"/>
                <a:cs typeface="Ideal Sans Light" pitchFamily="50" charset="0"/>
              </a:rPr>
              <a:t>3. Can we break it down into sounds or syllables? </a:t>
            </a:r>
          </a:p>
          <a:p>
            <a:endParaRPr lang="en-GB" sz="3200" dirty="0">
              <a:latin typeface="Ideal Sans Light" pitchFamily="50" charset="0"/>
              <a:cs typeface="Ideal Sans Light" pitchFamily="50" charset="0"/>
            </a:endParaRPr>
          </a:p>
          <a:p>
            <a:r>
              <a:rPr lang="en-GB" sz="3200" dirty="0">
                <a:latin typeface="Ideal Sans Light" pitchFamily="50" charset="0"/>
                <a:cs typeface="Ideal Sans Light" pitchFamily="50" charset="0"/>
              </a:rPr>
              <a:t>4. Which bit in the word is hard? </a:t>
            </a:r>
          </a:p>
          <a:p>
            <a:endParaRPr lang="en-GB" sz="3200" dirty="0">
              <a:latin typeface="Ideal Sans Light" pitchFamily="50" charset="0"/>
              <a:cs typeface="Ideal Sans Light" pitchFamily="50" charset="0"/>
            </a:endParaRPr>
          </a:p>
          <a:p>
            <a:r>
              <a:rPr lang="en-GB" sz="3200" dirty="0">
                <a:latin typeface="Ideal Sans Light" pitchFamily="50" charset="0"/>
                <a:cs typeface="Ideal Sans Light" pitchFamily="50" charset="0"/>
              </a:rPr>
              <a:t>5. Do we know any other words like this?</a:t>
            </a:r>
          </a:p>
        </p:txBody>
      </p:sp>
    </p:spTree>
    <p:extLst>
      <p:ext uri="{BB962C8B-B14F-4D97-AF65-F5344CB8AC3E}">
        <p14:creationId xmlns:p14="http://schemas.microsoft.com/office/powerpoint/2010/main" val="3205839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6700E3-A624-4D2C-94C2-8F9653E2DEF3}"/>
              </a:ext>
            </a:extLst>
          </p:cNvPr>
          <p:cNvPicPr>
            <a:picLocks noChangeAspect="1"/>
          </p:cNvPicPr>
          <p:nvPr/>
        </p:nvPicPr>
        <p:blipFill>
          <a:blip r:embed="rId2"/>
          <a:stretch>
            <a:fillRect/>
          </a:stretch>
        </p:blipFill>
        <p:spPr>
          <a:xfrm>
            <a:off x="2269116" y="361005"/>
            <a:ext cx="6972545" cy="5080240"/>
          </a:xfrm>
          <a:prstGeom prst="rect">
            <a:avLst/>
          </a:prstGeom>
        </p:spPr>
      </p:pic>
    </p:spTree>
    <p:extLst>
      <p:ext uri="{BB962C8B-B14F-4D97-AF65-F5344CB8AC3E}">
        <p14:creationId xmlns:p14="http://schemas.microsoft.com/office/powerpoint/2010/main" val="3821488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B34767-62F1-41D3-9E87-C69EDB79CD3F}"/>
              </a:ext>
            </a:extLst>
          </p:cNvPr>
          <p:cNvSpPr txBox="1"/>
          <p:nvPr/>
        </p:nvSpPr>
        <p:spPr>
          <a:xfrm>
            <a:off x="372533" y="327377"/>
            <a:ext cx="10905067" cy="4616648"/>
          </a:xfrm>
          <a:prstGeom prst="rect">
            <a:avLst/>
          </a:prstGeom>
          <a:noFill/>
          <a:ln>
            <a:solidFill>
              <a:schemeClr val="accent1"/>
            </a:solidFill>
          </a:ln>
        </p:spPr>
        <p:txBody>
          <a:bodyPr wrap="square" rtlCol="0">
            <a:spAutoFit/>
          </a:bodyPr>
          <a:lstStyle/>
          <a:p>
            <a:r>
              <a:rPr lang="en-GB" sz="4000" dirty="0">
                <a:latin typeface="Eras Bold ITC" panose="020B0907030504020204" pitchFamily="34" charset="0"/>
              </a:rPr>
              <a:t>Aims:</a:t>
            </a:r>
          </a:p>
          <a:p>
            <a:endParaRPr lang="en-GB" sz="3600" dirty="0">
              <a:latin typeface="Eras Bold ITC" panose="020B0907030504020204" pitchFamily="34" charset="0"/>
            </a:endParaRPr>
          </a:p>
          <a:p>
            <a:pPr marL="285750" indent="-285750">
              <a:buFont typeface="Arial" panose="020B0604020202020204" pitchFamily="34" charset="0"/>
              <a:buChar char="•"/>
            </a:pPr>
            <a:r>
              <a:rPr lang="en-GB" sz="4000" dirty="0">
                <a:latin typeface="Ideal Sans Medium" pitchFamily="50" charset="0"/>
                <a:cs typeface="Ideal Sans Medium" pitchFamily="50" charset="0"/>
              </a:rPr>
              <a:t>The difficulty with spelling</a:t>
            </a:r>
          </a:p>
          <a:p>
            <a:pPr marL="285750" indent="-285750">
              <a:buFont typeface="Arial" panose="020B0604020202020204" pitchFamily="34" charset="0"/>
              <a:buChar char="•"/>
            </a:pPr>
            <a:endParaRPr lang="en-GB" sz="4000" dirty="0">
              <a:latin typeface="Ideal Sans Medium" pitchFamily="50" charset="0"/>
              <a:cs typeface="Ideal Sans Medium" pitchFamily="50" charset="0"/>
            </a:endParaRPr>
          </a:p>
          <a:p>
            <a:pPr marL="285750" indent="-285750">
              <a:buFont typeface="Arial" panose="020B0604020202020204" pitchFamily="34" charset="0"/>
              <a:buChar char="•"/>
            </a:pPr>
            <a:r>
              <a:rPr lang="en-GB" sz="4000" dirty="0">
                <a:latin typeface="Ideal Sans Medium" pitchFamily="50" charset="0"/>
                <a:cs typeface="Ideal Sans Medium" pitchFamily="50" charset="0"/>
              </a:rPr>
              <a:t>How we teach and support children to spell</a:t>
            </a:r>
          </a:p>
          <a:p>
            <a:endParaRPr lang="en-GB" sz="4000" dirty="0">
              <a:latin typeface="Ideal Sans Medium" pitchFamily="50" charset="0"/>
              <a:cs typeface="Ideal Sans Medium" pitchFamily="50" charset="0"/>
            </a:endParaRPr>
          </a:p>
          <a:p>
            <a:pPr marL="285750" indent="-285750">
              <a:buFont typeface="Arial" panose="020B0604020202020204" pitchFamily="34" charset="0"/>
              <a:buChar char="•"/>
            </a:pPr>
            <a:r>
              <a:rPr lang="en-GB" sz="4000" dirty="0">
                <a:latin typeface="Ideal Sans Medium" pitchFamily="50" charset="0"/>
                <a:cs typeface="Ideal Sans Medium" pitchFamily="50" charset="0"/>
              </a:rPr>
              <a:t>How you can support your child at home</a:t>
            </a:r>
          </a:p>
          <a:p>
            <a:pPr marL="285750" indent="-285750">
              <a:buFont typeface="Arial" panose="020B0604020202020204" pitchFamily="34" charset="0"/>
              <a:buChar char="•"/>
            </a:pPr>
            <a:endParaRPr lang="en-GB" dirty="0"/>
          </a:p>
        </p:txBody>
      </p:sp>
      <p:sp>
        <p:nvSpPr>
          <p:cNvPr id="6" name="Rectangle 5">
            <a:extLst>
              <a:ext uri="{FF2B5EF4-FFF2-40B4-BE49-F238E27FC236}">
                <a16:creationId xmlns:a16="http://schemas.microsoft.com/office/drawing/2014/main" id="{4821115A-DC9C-41A8-B1C2-575D691FF457}"/>
              </a:ext>
            </a:extLst>
          </p:cNvPr>
          <p:cNvSpPr/>
          <p:nvPr/>
        </p:nvSpPr>
        <p:spPr>
          <a:xfrm>
            <a:off x="372533" y="5140868"/>
            <a:ext cx="4867038" cy="369332"/>
          </a:xfrm>
          <a:prstGeom prst="rect">
            <a:avLst/>
          </a:prstGeom>
        </p:spPr>
        <p:txBody>
          <a:bodyPr wrap="none">
            <a:spAutoFit/>
          </a:bodyPr>
          <a:lstStyle/>
          <a:p>
            <a:r>
              <a:rPr lang="en-GB" dirty="0"/>
              <a:t>https://www.youtube.com/watch?v=ObkJNstaog8</a:t>
            </a:r>
          </a:p>
        </p:txBody>
      </p:sp>
    </p:spTree>
    <p:extLst>
      <p:ext uri="{BB962C8B-B14F-4D97-AF65-F5344CB8AC3E}">
        <p14:creationId xmlns:p14="http://schemas.microsoft.com/office/powerpoint/2010/main" val="1228215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A9E935-95B5-4FD7-9974-F5B142D766E2}"/>
              </a:ext>
            </a:extLst>
          </p:cNvPr>
          <p:cNvPicPr>
            <a:picLocks noChangeAspect="1"/>
          </p:cNvPicPr>
          <p:nvPr/>
        </p:nvPicPr>
        <p:blipFill>
          <a:blip r:embed="rId2"/>
          <a:stretch>
            <a:fillRect/>
          </a:stretch>
        </p:blipFill>
        <p:spPr>
          <a:xfrm>
            <a:off x="2700670" y="104311"/>
            <a:ext cx="6283842" cy="6211429"/>
          </a:xfrm>
          <a:prstGeom prst="rect">
            <a:avLst/>
          </a:prstGeom>
        </p:spPr>
      </p:pic>
    </p:spTree>
    <p:extLst>
      <p:ext uri="{BB962C8B-B14F-4D97-AF65-F5344CB8AC3E}">
        <p14:creationId xmlns:p14="http://schemas.microsoft.com/office/powerpoint/2010/main" val="4001750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32DFA7-DEAA-4A1A-A2B8-BE680CF75023}"/>
              </a:ext>
            </a:extLst>
          </p:cNvPr>
          <p:cNvPicPr>
            <a:picLocks noChangeAspect="1"/>
          </p:cNvPicPr>
          <p:nvPr/>
        </p:nvPicPr>
        <p:blipFill>
          <a:blip r:embed="rId2"/>
          <a:stretch>
            <a:fillRect/>
          </a:stretch>
        </p:blipFill>
        <p:spPr>
          <a:xfrm>
            <a:off x="2817814" y="647296"/>
            <a:ext cx="5458150" cy="1298465"/>
          </a:xfrm>
          <a:prstGeom prst="rect">
            <a:avLst/>
          </a:prstGeom>
        </p:spPr>
      </p:pic>
      <p:pic>
        <p:nvPicPr>
          <p:cNvPr id="3" name="Picture 2">
            <a:extLst>
              <a:ext uri="{FF2B5EF4-FFF2-40B4-BE49-F238E27FC236}">
                <a16:creationId xmlns:a16="http://schemas.microsoft.com/office/drawing/2014/main" id="{B703C9B7-AAD1-43F4-AC2C-58655F5D03AB}"/>
              </a:ext>
            </a:extLst>
          </p:cNvPr>
          <p:cNvPicPr>
            <a:picLocks noChangeAspect="1"/>
          </p:cNvPicPr>
          <p:nvPr/>
        </p:nvPicPr>
        <p:blipFill>
          <a:blip r:embed="rId3"/>
          <a:stretch>
            <a:fillRect/>
          </a:stretch>
        </p:blipFill>
        <p:spPr>
          <a:xfrm>
            <a:off x="2647631" y="2222862"/>
            <a:ext cx="5798516" cy="3189753"/>
          </a:xfrm>
          <a:prstGeom prst="rect">
            <a:avLst/>
          </a:prstGeom>
        </p:spPr>
      </p:pic>
    </p:spTree>
    <p:extLst>
      <p:ext uri="{BB962C8B-B14F-4D97-AF65-F5344CB8AC3E}">
        <p14:creationId xmlns:p14="http://schemas.microsoft.com/office/powerpoint/2010/main" val="3748317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7C645D-8C41-4C53-BBCF-AABBC8A60366}"/>
              </a:ext>
            </a:extLst>
          </p:cNvPr>
          <p:cNvPicPr>
            <a:picLocks noChangeAspect="1"/>
          </p:cNvPicPr>
          <p:nvPr/>
        </p:nvPicPr>
        <p:blipFill>
          <a:blip r:embed="rId2"/>
          <a:stretch>
            <a:fillRect/>
          </a:stretch>
        </p:blipFill>
        <p:spPr>
          <a:xfrm>
            <a:off x="703548" y="474949"/>
            <a:ext cx="4621169" cy="4621169"/>
          </a:xfrm>
          <a:prstGeom prst="rect">
            <a:avLst/>
          </a:prstGeom>
        </p:spPr>
      </p:pic>
      <p:pic>
        <p:nvPicPr>
          <p:cNvPr id="3" name="Picture 2">
            <a:extLst>
              <a:ext uri="{FF2B5EF4-FFF2-40B4-BE49-F238E27FC236}">
                <a16:creationId xmlns:a16="http://schemas.microsoft.com/office/drawing/2014/main" id="{F94800A9-4FA9-4EFC-B004-1E8414A60A4B}"/>
              </a:ext>
            </a:extLst>
          </p:cNvPr>
          <p:cNvPicPr>
            <a:picLocks noChangeAspect="1"/>
          </p:cNvPicPr>
          <p:nvPr/>
        </p:nvPicPr>
        <p:blipFill>
          <a:blip r:embed="rId3"/>
          <a:stretch>
            <a:fillRect/>
          </a:stretch>
        </p:blipFill>
        <p:spPr>
          <a:xfrm>
            <a:off x="6363615" y="1616271"/>
            <a:ext cx="4225363" cy="2329873"/>
          </a:xfrm>
          <a:prstGeom prst="rect">
            <a:avLst/>
          </a:prstGeom>
        </p:spPr>
      </p:pic>
    </p:spTree>
    <p:extLst>
      <p:ext uri="{BB962C8B-B14F-4D97-AF65-F5344CB8AC3E}">
        <p14:creationId xmlns:p14="http://schemas.microsoft.com/office/powerpoint/2010/main" val="1938968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1C2182-20F0-4C18-B3AB-D599B88DD479}"/>
              </a:ext>
            </a:extLst>
          </p:cNvPr>
          <p:cNvPicPr>
            <a:picLocks noChangeAspect="1"/>
          </p:cNvPicPr>
          <p:nvPr/>
        </p:nvPicPr>
        <p:blipFill>
          <a:blip r:embed="rId2"/>
          <a:stretch>
            <a:fillRect/>
          </a:stretch>
        </p:blipFill>
        <p:spPr>
          <a:xfrm>
            <a:off x="4122147" y="178043"/>
            <a:ext cx="3139891" cy="3139891"/>
          </a:xfrm>
          <a:prstGeom prst="rect">
            <a:avLst/>
          </a:prstGeom>
        </p:spPr>
      </p:pic>
      <p:sp>
        <p:nvSpPr>
          <p:cNvPr id="3" name="Rectangle 2">
            <a:extLst>
              <a:ext uri="{FF2B5EF4-FFF2-40B4-BE49-F238E27FC236}">
                <a16:creationId xmlns:a16="http://schemas.microsoft.com/office/drawing/2014/main" id="{F7C1C2ED-9530-469D-B1D7-74017B68EFD1}"/>
              </a:ext>
            </a:extLst>
          </p:cNvPr>
          <p:cNvSpPr/>
          <p:nvPr/>
        </p:nvSpPr>
        <p:spPr>
          <a:xfrm>
            <a:off x="542259" y="3317934"/>
            <a:ext cx="10802679" cy="2062103"/>
          </a:xfrm>
          <a:prstGeom prst="rect">
            <a:avLst/>
          </a:prstGeom>
        </p:spPr>
        <p:txBody>
          <a:bodyPr wrap="square">
            <a:spAutoFit/>
          </a:bodyPr>
          <a:lstStyle/>
          <a:p>
            <a:r>
              <a:rPr lang="en-GB" sz="3200" dirty="0">
                <a:latin typeface="Ideal Sans Light" pitchFamily="50" charset="0"/>
                <a:cs typeface="Ideal Sans Light" pitchFamily="50" charset="0"/>
              </a:rPr>
              <a:t>How many words can you make from the letters in the wheel? Each word must contain the hub letter I. </a:t>
            </a:r>
          </a:p>
          <a:p>
            <a:r>
              <a:rPr lang="en-GB" sz="3200" dirty="0">
                <a:latin typeface="Ideal Sans Light" pitchFamily="50" charset="0"/>
                <a:cs typeface="Ideal Sans Light" pitchFamily="50" charset="0"/>
              </a:rPr>
              <a:t>Can you find a 9-letter word and at least 20 other words of five letters or more avoiding proper nouns?</a:t>
            </a:r>
          </a:p>
        </p:txBody>
      </p:sp>
    </p:spTree>
    <p:extLst>
      <p:ext uri="{BB962C8B-B14F-4D97-AF65-F5344CB8AC3E}">
        <p14:creationId xmlns:p14="http://schemas.microsoft.com/office/powerpoint/2010/main" val="2780064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45B3E1-3464-44E3-A570-327D9E5BD223}"/>
              </a:ext>
            </a:extLst>
          </p:cNvPr>
          <p:cNvPicPr>
            <a:picLocks noChangeAspect="1"/>
          </p:cNvPicPr>
          <p:nvPr/>
        </p:nvPicPr>
        <p:blipFill>
          <a:blip r:embed="rId2"/>
          <a:stretch>
            <a:fillRect/>
          </a:stretch>
        </p:blipFill>
        <p:spPr>
          <a:xfrm>
            <a:off x="1324666" y="2848097"/>
            <a:ext cx="3406822" cy="2560683"/>
          </a:xfrm>
          <a:prstGeom prst="rect">
            <a:avLst/>
          </a:prstGeom>
        </p:spPr>
      </p:pic>
      <p:pic>
        <p:nvPicPr>
          <p:cNvPr id="3" name="Picture 2">
            <a:extLst>
              <a:ext uri="{FF2B5EF4-FFF2-40B4-BE49-F238E27FC236}">
                <a16:creationId xmlns:a16="http://schemas.microsoft.com/office/drawing/2014/main" id="{B574F450-8751-424A-BBE9-3B0259ED9DA4}"/>
              </a:ext>
            </a:extLst>
          </p:cNvPr>
          <p:cNvPicPr>
            <a:picLocks noChangeAspect="1"/>
          </p:cNvPicPr>
          <p:nvPr/>
        </p:nvPicPr>
        <p:blipFill>
          <a:blip r:embed="rId3"/>
          <a:stretch>
            <a:fillRect/>
          </a:stretch>
        </p:blipFill>
        <p:spPr>
          <a:xfrm>
            <a:off x="6687878" y="2848025"/>
            <a:ext cx="3406821" cy="2560755"/>
          </a:xfrm>
          <a:prstGeom prst="rect">
            <a:avLst/>
          </a:prstGeom>
        </p:spPr>
      </p:pic>
      <p:sp>
        <p:nvSpPr>
          <p:cNvPr id="4" name="Rectangle 3">
            <a:extLst>
              <a:ext uri="{FF2B5EF4-FFF2-40B4-BE49-F238E27FC236}">
                <a16:creationId xmlns:a16="http://schemas.microsoft.com/office/drawing/2014/main" id="{9F07202F-E98D-4ACA-B1A7-88F89EEFD00D}"/>
              </a:ext>
            </a:extLst>
          </p:cNvPr>
          <p:cNvSpPr/>
          <p:nvPr/>
        </p:nvSpPr>
        <p:spPr>
          <a:xfrm>
            <a:off x="180752" y="489673"/>
            <a:ext cx="11366205" cy="2062103"/>
          </a:xfrm>
          <a:prstGeom prst="rect">
            <a:avLst/>
          </a:prstGeom>
        </p:spPr>
        <p:txBody>
          <a:bodyPr wrap="square">
            <a:spAutoFit/>
          </a:bodyPr>
          <a:lstStyle/>
          <a:p>
            <a:r>
              <a:rPr lang="en-GB" sz="3200" dirty="0">
                <a:latin typeface="Ideal Sans Light" pitchFamily="50" charset="0"/>
                <a:cs typeface="Ideal Sans Light" pitchFamily="50" charset="0"/>
              </a:rPr>
              <a:t>Children ‘colour chunk’ their spellings in a way that is memorable to them, this could be done phonetically, using syllables, or colour coding the suffixes or prefixes. Some children like to go over their spellings in many colours.</a:t>
            </a:r>
          </a:p>
        </p:txBody>
      </p:sp>
    </p:spTree>
    <p:extLst>
      <p:ext uri="{BB962C8B-B14F-4D97-AF65-F5344CB8AC3E}">
        <p14:creationId xmlns:p14="http://schemas.microsoft.com/office/powerpoint/2010/main" val="2402376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72ADFE-0F8B-4DA7-B856-609FA12F58F7}"/>
              </a:ext>
            </a:extLst>
          </p:cNvPr>
          <p:cNvSpPr/>
          <p:nvPr/>
        </p:nvSpPr>
        <p:spPr>
          <a:xfrm>
            <a:off x="3427742" y="563825"/>
            <a:ext cx="8108583" cy="4524315"/>
          </a:xfrm>
          <a:prstGeom prst="rect">
            <a:avLst/>
          </a:prstGeom>
        </p:spPr>
        <p:txBody>
          <a:bodyPr wrap="square">
            <a:spAutoFit/>
          </a:bodyPr>
          <a:lstStyle/>
          <a:p>
            <a:r>
              <a:rPr lang="en-GB" sz="3600" dirty="0">
                <a:latin typeface="Ideal Sans Light" pitchFamily="50" charset="0"/>
                <a:cs typeface="Ideal Sans Light" pitchFamily="50" charset="0"/>
              </a:rPr>
              <a:t>Ask children to write a story containing the spelling words or sound that they are learning. </a:t>
            </a:r>
          </a:p>
          <a:p>
            <a:endParaRPr lang="en-GB" sz="3600" dirty="0">
              <a:latin typeface="Ideal Sans Light" pitchFamily="50" charset="0"/>
              <a:cs typeface="Ideal Sans Light" pitchFamily="50" charset="0"/>
            </a:endParaRPr>
          </a:p>
          <a:p>
            <a:r>
              <a:rPr lang="en-GB" sz="3600" dirty="0">
                <a:latin typeface="Ideal Sans Light" pitchFamily="50" charset="0"/>
                <a:cs typeface="Ideal Sans Light" pitchFamily="50" charset="0"/>
              </a:rPr>
              <a:t>This could be a nonsense/silly story that is totally made up, but by putting the spellings being learnt into a context some children will find them easier to learn. </a:t>
            </a:r>
          </a:p>
        </p:txBody>
      </p:sp>
      <p:pic>
        <p:nvPicPr>
          <p:cNvPr id="3" name="Picture 2">
            <a:extLst>
              <a:ext uri="{FF2B5EF4-FFF2-40B4-BE49-F238E27FC236}">
                <a16:creationId xmlns:a16="http://schemas.microsoft.com/office/drawing/2014/main" id="{972F5BAC-FCE1-4849-BD7F-C00E4590B6D9}"/>
              </a:ext>
            </a:extLst>
          </p:cNvPr>
          <p:cNvPicPr>
            <a:picLocks noChangeAspect="1"/>
          </p:cNvPicPr>
          <p:nvPr/>
        </p:nvPicPr>
        <p:blipFill>
          <a:blip r:embed="rId2"/>
          <a:stretch>
            <a:fillRect/>
          </a:stretch>
        </p:blipFill>
        <p:spPr>
          <a:xfrm>
            <a:off x="311372" y="1193942"/>
            <a:ext cx="2931558" cy="3085850"/>
          </a:xfrm>
          <a:prstGeom prst="rect">
            <a:avLst/>
          </a:prstGeom>
        </p:spPr>
      </p:pic>
    </p:spTree>
    <p:extLst>
      <p:ext uri="{BB962C8B-B14F-4D97-AF65-F5344CB8AC3E}">
        <p14:creationId xmlns:p14="http://schemas.microsoft.com/office/powerpoint/2010/main" val="3919418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B71158-7F2A-4B2C-A7B9-5A6D03C1DE7D}"/>
              </a:ext>
            </a:extLst>
          </p:cNvPr>
          <p:cNvPicPr>
            <a:picLocks noChangeAspect="1"/>
          </p:cNvPicPr>
          <p:nvPr/>
        </p:nvPicPr>
        <p:blipFill>
          <a:blip r:embed="rId2"/>
          <a:stretch>
            <a:fillRect/>
          </a:stretch>
        </p:blipFill>
        <p:spPr>
          <a:xfrm>
            <a:off x="72656" y="81738"/>
            <a:ext cx="12046688" cy="6776262"/>
          </a:xfrm>
          <a:prstGeom prst="rect">
            <a:avLst/>
          </a:prstGeom>
        </p:spPr>
      </p:pic>
    </p:spTree>
    <p:extLst>
      <p:ext uri="{BB962C8B-B14F-4D97-AF65-F5344CB8AC3E}">
        <p14:creationId xmlns:p14="http://schemas.microsoft.com/office/powerpoint/2010/main" val="1520633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66C3FA-AA1C-435C-AF71-3C26D1FFF6F3}"/>
              </a:ext>
            </a:extLst>
          </p:cNvPr>
          <p:cNvPicPr>
            <a:picLocks noChangeAspect="1"/>
          </p:cNvPicPr>
          <p:nvPr/>
        </p:nvPicPr>
        <p:blipFill>
          <a:blip r:embed="rId2"/>
          <a:stretch>
            <a:fillRect/>
          </a:stretch>
        </p:blipFill>
        <p:spPr>
          <a:xfrm>
            <a:off x="442807" y="812799"/>
            <a:ext cx="10879949" cy="4504627"/>
          </a:xfrm>
          <a:prstGeom prst="rect">
            <a:avLst/>
          </a:prstGeom>
        </p:spPr>
      </p:pic>
    </p:spTree>
    <p:extLst>
      <p:ext uri="{BB962C8B-B14F-4D97-AF65-F5344CB8AC3E}">
        <p14:creationId xmlns:p14="http://schemas.microsoft.com/office/powerpoint/2010/main" val="1204225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286B38-2483-4D15-A924-3232F0D4FAD3}"/>
              </a:ext>
            </a:extLst>
          </p:cNvPr>
          <p:cNvSpPr txBox="1"/>
          <p:nvPr/>
        </p:nvSpPr>
        <p:spPr>
          <a:xfrm>
            <a:off x="414669" y="287079"/>
            <a:ext cx="10802679" cy="5078313"/>
          </a:xfrm>
          <a:prstGeom prst="rect">
            <a:avLst/>
          </a:prstGeom>
          <a:noFill/>
        </p:spPr>
        <p:txBody>
          <a:bodyPr wrap="square" rtlCol="0">
            <a:spAutoFit/>
          </a:bodyPr>
          <a:lstStyle/>
          <a:p>
            <a:pPr marL="457200" indent="-457200">
              <a:buFont typeface="Arial" panose="020B0604020202020204" pitchFamily="34" charset="0"/>
              <a:buChar char="•"/>
            </a:pPr>
            <a:r>
              <a:rPr lang="en-GB" sz="3600" b="1" dirty="0">
                <a:latin typeface="Ideal Sans Light" pitchFamily="50" charset="0"/>
                <a:cs typeface="Ideal Sans Light" pitchFamily="50" charset="0"/>
              </a:rPr>
              <a:t>Different letters make different sounds…</a:t>
            </a:r>
          </a:p>
          <a:p>
            <a:endParaRPr lang="en-GB" sz="3600" b="1" dirty="0">
              <a:latin typeface="Ideal Sans Light" pitchFamily="50" charset="0"/>
              <a:cs typeface="Ideal Sans Light" pitchFamily="50" charset="0"/>
            </a:endParaRPr>
          </a:p>
          <a:p>
            <a:pPr marL="457200" indent="-457200">
              <a:buFont typeface="Arial" panose="020B0604020202020204" pitchFamily="34" charset="0"/>
              <a:buChar char="•"/>
            </a:pPr>
            <a:r>
              <a:rPr lang="en-GB" sz="3600" b="1" dirty="0">
                <a:latin typeface="Ideal Sans Light" pitchFamily="50" charset="0"/>
                <a:cs typeface="Ideal Sans Light" pitchFamily="50" charset="0"/>
              </a:rPr>
              <a:t>Different combinations of letters make the same sound e.g.      </a:t>
            </a:r>
            <a:r>
              <a:rPr lang="en-GB" sz="3600" b="1" dirty="0" err="1">
                <a:latin typeface="Ideal Sans Light" pitchFamily="50" charset="0"/>
                <a:cs typeface="Ideal Sans Light" pitchFamily="50" charset="0"/>
              </a:rPr>
              <a:t>ea</a:t>
            </a:r>
            <a:r>
              <a:rPr lang="en-GB" sz="3600" b="1" dirty="0">
                <a:latin typeface="Ideal Sans Light" pitchFamily="50" charset="0"/>
                <a:cs typeface="Ideal Sans Light" pitchFamily="50" charset="0"/>
              </a:rPr>
              <a:t>      </a:t>
            </a:r>
            <a:r>
              <a:rPr lang="en-GB" sz="3600" b="1" dirty="0" err="1">
                <a:latin typeface="Ideal Sans Light" pitchFamily="50" charset="0"/>
                <a:cs typeface="Ideal Sans Light" pitchFamily="50" charset="0"/>
              </a:rPr>
              <a:t>ee</a:t>
            </a:r>
            <a:r>
              <a:rPr lang="en-GB" sz="3600" b="1" dirty="0">
                <a:latin typeface="Ideal Sans Light" pitchFamily="50" charset="0"/>
                <a:cs typeface="Ideal Sans Light" pitchFamily="50" charset="0"/>
              </a:rPr>
              <a:t>      y       </a:t>
            </a:r>
            <a:r>
              <a:rPr lang="en-GB" sz="3600" b="1" dirty="0" err="1">
                <a:latin typeface="Ideal Sans Light" pitchFamily="50" charset="0"/>
                <a:cs typeface="Ideal Sans Light" pitchFamily="50" charset="0"/>
              </a:rPr>
              <a:t>ie</a:t>
            </a:r>
            <a:endParaRPr lang="en-GB" sz="3600" b="1" dirty="0">
              <a:latin typeface="Ideal Sans Light" pitchFamily="50" charset="0"/>
              <a:cs typeface="Ideal Sans Light" pitchFamily="50" charset="0"/>
            </a:endParaRPr>
          </a:p>
          <a:p>
            <a:endParaRPr lang="en-GB" sz="3600" b="1" dirty="0">
              <a:latin typeface="Ideal Sans Light" pitchFamily="50" charset="0"/>
              <a:cs typeface="Ideal Sans Light" pitchFamily="50" charset="0"/>
            </a:endParaRPr>
          </a:p>
          <a:p>
            <a:pPr marL="457200" indent="-457200">
              <a:buFont typeface="Arial" panose="020B0604020202020204" pitchFamily="34" charset="0"/>
              <a:buChar char="•"/>
            </a:pPr>
            <a:r>
              <a:rPr lang="en-GB" sz="3600" b="1" dirty="0">
                <a:latin typeface="Ideal Sans Light" pitchFamily="50" charset="0"/>
                <a:cs typeface="Ideal Sans Light" pitchFamily="50" charset="0"/>
              </a:rPr>
              <a:t>The same letter can make different sounds… </a:t>
            </a:r>
          </a:p>
          <a:p>
            <a:r>
              <a:rPr lang="en-GB" sz="3600" b="1" dirty="0">
                <a:latin typeface="Ideal Sans Light" pitchFamily="50" charset="0"/>
                <a:cs typeface="Ideal Sans Light" pitchFamily="50" charset="0"/>
              </a:rPr>
              <a:t>	e.g. </a:t>
            </a:r>
            <a:r>
              <a:rPr lang="en-GB" sz="3600" b="1" dirty="0" err="1">
                <a:latin typeface="Ideal Sans Light" pitchFamily="50" charset="0"/>
                <a:cs typeface="Ideal Sans Light" pitchFamily="50" charset="0"/>
              </a:rPr>
              <a:t>i</a:t>
            </a:r>
            <a:r>
              <a:rPr lang="en-GB" sz="3600" b="1" dirty="0">
                <a:latin typeface="Ideal Sans Light" pitchFamily="50" charset="0"/>
                <a:cs typeface="Ideal Sans Light" pitchFamily="50" charset="0"/>
              </a:rPr>
              <a:t> – history      bicycle</a:t>
            </a:r>
          </a:p>
          <a:p>
            <a:endParaRPr lang="en-GB" sz="3600" b="1" dirty="0">
              <a:latin typeface="Ideal Sans Light" pitchFamily="50" charset="0"/>
              <a:cs typeface="Ideal Sans Light" pitchFamily="50" charset="0"/>
            </a:endParaRPr>
          </a:p>
          <a:p>
            <a:pPr marL="457200" indent="-457200">
              <a:buFont typeface="Arial" panose="020B0604020202020204" pitchFamily="34" charset="0"/>
              <a:buChar char="•"/>
            </a:pPr>
            <a:r>
              <a:rPr lang="en-GB" sz="3600" b="1" dirty="0">
                <a:latin typeface="Ideal Sans Light" pitchFamily="50" charset="0"/>
                <a:cs typeface="Ideal Sans Light" pitchFamily="50" charset="0"/>
              </a:rPr>
              <a:t>Dialect, upbringing, colloquialisms </a:t>
            </a:r>
          </a:p>
        </p:txBody>
      </p:sp>
    </p:spTree>
    <p:extLst>
      <p:ext uri="{BB962C8B-B14F-4D97-AF65-F5344CB8AC3E}">
        <p14:creationId xmlns:p14="http://schemas.microsoft.com/office/powerpoint/2010/main" val="223033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602585-1D11-435F-B8BF-52209B94F6D6}"/>
              </a:ext>
            </a:extLst>
          </p:cNvPr>
          <p:cNvSpPr txBox="1"/>
          <p:nvPr/>
        </p:nvSpPr>
        <p:spPr>
          <a:xfrm>
            <a:off x="659220" y="946298"/>
            <a:ext cx="9771319" cy="1446550"/>
          </a:xfrm>
          <a:prstGeom prst="rect">
            <a:avLst/>
          </a:prstGeom>
          <a:noFill/>
        </p:spPr>
        <p:txBody>
          <a:bodyPr wrap="square" rtlCol="0">
            <a:spAutoFit/>
          </a:bodyPr>
          <a:lstStyle/>
          <a:p>
            <a:pPr algn="ctr"/>
            <a:r>
              <a:rPr lang="en-GB" sz="4400" b="1" dirty="0">
                <a:latin typeface="Ideal Sans Medium" pitchFamily="50" charset="0"/>
                <a:cs typeface="Ideal Sans Medium" pitchFamily="50" charset="0"/>
              </a:rPr>
              <a:t>How many ways of spelling the ‘</a:t>
            </a:r>
            <a:r>
              <a:rPr lang="en-GB" sz="4400" b="1" dirty="0" err="1">
                <a:latin typeface="Ideal Sans Medium" pitchFamily="50" charset="0"/>
                <a:cs typeface="Ideal Sans Medium" pitchFamily="50" charset="0"/>
              </a:rPr>
              <a:t>igh</a:t>
            </a:r>
            <a:r>
              <a:rPr lang="en-GB" sz="4400" b="1" dirty="0">
                <a:latin typeface="Ideal Sans Medium" pitchFamily="50" charset="0"/>
                <a:cs typeface="Ideal Sans Medium" pitchFamily="50" charset="0"/>
              </a:rPr>
              <a:t>’ sound can you find?</a:t>
            </a:r>
          </a:p>
        </p:txBody>
      </p:sp>
      <p:sp>
        <p:nvSpPr>
          <p:cNvPr id="3" name="TextBox 2">
            <a:extLst>
              <a:ext uri="{FF2B5EF4-FFF2-40B4-BE49-F238E27FC236}">
                <a16:creationId xmlns:a16="http://schemas.microsoft.com/office/drawing/2014/main" id="{05576912-8F04-487C-9B00-F5D0603D68E2}"/>
              </a:ext>
            </a:extLst>
          </p:cNvPr>
          <p:cNvSpPr txBox="1"/>
          <p:nvPr/>
        </p:nvSpPr>
        <p:spPr>
          <a:xfrm>
            <a:off x="3068832" y="2933412"/>
            <a:ext cx="5715667" cy="707886"/>
          </a:xfrm>
          <a:prstGeom prst="rect">
            <a:avLst/>
          </a:prstGeom>
          <a:noFill/>
        </p:spPr>
        <p:txBody>
          <a:bodyPr wrap="none" rtlCol="0">
            <a:spAutoFit/>
          </a:bodyPr>
          <a:lstStyle/>
          <a:p>
            <a:r>
              <a:rPr lang="en-GB" sz="4000" dirty="0">
                <a:latin typeface="Ideal Sans Medium" pitchFamily="50" charset="0"/>
                <a:cs typeface="Ideal Sans Medium" pitchFamily="50" charset="0"/>
              </a:rPr>
              <a:t>There are more than ten!</a:t>
            </a:r>
          </a:p>
        </p:txBody>
      </p:sp>
      <p:sp>
        <p:nvSpPr>
          <p:cNvPr id="4" name="Rectangle 3">
            <a:extLst>
              <a:ext uri="{FF2B5EF4-FFF2-40B4-BE49-F238E27FC236}">
                <a16:creationId xmlns:a16="http://schemas.microsoft.com/office/drawing/2014/main" id="{D6A91897-BE56-4399-91CD-4E6AF2464872}"/>
              </a:ext>
            </a:extLst>
          </p:cNvPr>
          <p:cNvSpPr/>
          <p:nvPr/>
        </p:nvSpPr>
        <p:spPr>
          <a:xfrm>
            <a:off x="1473200" y="4268590"/>
            <a:ext cx="9245600" cy="1077218"/>
          </a:xfrm>
          <a:prstGeom prst="rect">
            <a:avLst/>
          </a:prstGeom>
        </p:spPr>
        <p:txBody>
          <a:bodyPr wrap="square">
            <a:spAutoFit/>
          </a:bodyPr>
          <a:lstStyle/>
          <a:p>
            <a:r>
              <a:rPr lang="en-GB" sz="3200" dirty="0" err="1"/>
              <a:t>igh</a:t>
            </a:r>
            <a:r>
              <a:rPr lang="en-GB" sz="3200" dirty="0"/>
              <a:t>	     y	     </a:t>
            </a:r>
            <a:r>
              <a:rPr lang="en-GB" sz="3200" dirty="0" err="1"/>
              <a:t>i</a:t>
            </a:r>
            <a:r>
              <a:rPr lang="en-GB" sz="3200" dirty="0"/>
              <a:t>-e 	        </a:t>
            </a:r>
            <a:r>
              <a:rPr lang="en-GB" sz="3200" dirty="0" err="1"/>
              <a:t>ie</a:t>
            </a:r>
            <a:r>
              <a:rPr lang="en-GB" sz="3200" dirty="0"/>
              <a:t>	         is	        </a:t>
            </a:r>
            <a:r>
              <a:rPr lang="en-GB" sz="3200" dirty="0" err="1"/>
              <a:t>i</a:t>
            </a:r>
            <a:r>
              <a:rPr lang="en-GB" sz="3200" dirty="0"/>
              <a:t>	       </a:t>
            </a:r>
            <a:r>
              <a:rPr lang="en-GB" sz="3200" dirty="0" err="1"/>
              <a:t>ais</a:t>
            </a:r>
            <a:r>
              <a:rPr lang="en-GB" sz="3200" dirty="0"/>
              <a:t>	      </a:t>
            </a:r>
            <a:r>
              <a:rPr lang="en-GB" sz="3200" dirty="0" err="1"/>
              <a:t>eigh</a:t>
            </a:r>
            <a:r>
              <a:rPr lang="en-GB" sz="3200" dirty="0"/>
              <a:t>	    </a:t>
            </a:r>
          </a:p>
          <a:p>
            <a:r>
              <a:rPr lang="en-GB" sz="3200" dirty="0"/>
              <a:t> y-e	        ye		  ae	       ai          </a:t>
            </a:r>
            <a:r>
              <a:rPr lang="en-GB" sz="3200" dirty="0" err="1"/>
              <a:t>ia</a:t>
            </a:r>
            <a:r>
              <a:rPr lang="en-GB" sz="3200" dirty="0"/>
              <a:t>	    eye	         ay	     </a:t>
            </a:r>
            <a:r>
              <a:rPr lang="en-GB" sz="3200" dirty="0" err="1"/>
              <a:t>ei</a:t>
            </a:r>
            <a:endParaRPr lang="en-GB" sz="3200" dirty="0"/>
          </a:p>
        </p:txBody>
      </p:sp>
      <p:sp>
        <p:nvSpPr>
          <p:cNvPr id="5" name="Rectangle 4">
            <a:extLst>
              <a:ext uri="{FF2B5EF4-FFF2-40B4-BE49-F238E27FC236}">
                <a16:creationId xmlns:a16="http://schemas.microsoft.com/office/drawing/2014/main" id="{E76604C8-F384-4D41-9651-D6881C489E1F}"/>
              </a:ext>
            </a:extLst>
          </p:cNvPr>
          <p:cNvSpPr/>
          <p:nvPr/>
        </p:nvSpPr>
        <p:spPr>
          <a:xfrm>
            <a:off x="1275642" y="4181862"/>
            <a:ext cx="9443158"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7556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8D7865-AD40-4741-9773-75C05A56D2EF}"/>
              </a:ext>
            </a:extLst>
          </p:cNvPr>
          <p:cNvPicPr>
            <a:picLocks noChangeAspect="1"/>
          </p:cNvPicPr>
          <p:nvPr/>
        </p:nvPicPr>
        <p:blipFill>
          <a:blip r:embed="rId2"/>
          <a:stretch>
            <a:fillRect/>
          </a:stretch>
        </p:blipFill>
        <p:spPr>
          <a:xfrm>
            <a:off x="335468" y="183115"/>
            <a:ext cx="7532522" cy="6082218"/>
          </a:xfrm>
          <a:prstGeom prst="rect">
            <a:avLst/>
          </a:prstGeom>
        </p:spPr>
      </p:pic>
      <p:pic>
        <p:nvPicPr>
          <p:cNvPr id="3" name="Picture 2">
            <a:extLst>
              <a:ext uri="{FF2B5EF4-FFF2-40B4-BE49-F238E27FC236}">
                <a16:creationId xmlns:a16="http://schemas.microsoft.com/office/drawing/2014/main" id="{1282777A-BA1A-45B9-9F9F-6143EFB50C18}"/>
              </a:ext>
            </a:extLst>
          </p:cNvPr>
          <p:cNvPicPr>
            <a:picLocks noChangeAspect="1"/>
          </p:cNvPicPr>
          <p:nvPr/>
        </p:nvPicPr>
        <p:blipFill>
          <a:blip r:embed="rId3"/>
          <a:stretch>
            <a:fillRect/>
          </a:stretch>
        </p:blipFill>
        <p:spPr>
          <a:xfrm rot="2227877">
            <a:off x="8581700" y="767179"/>
            <a:ext cx="2630235" cy="1775195"/>
          </a:xfrm>
          <a:prstGeom prst="rect">
            <a:avLst/>
          </a:prstGeom>
        </p:spPr>
      </p:pic>
      <p:pic>
        <p:nvPicPr>
          <p:cNvPr id="4" name="Picture 3">
            <a:extLst>
              <a:ext uri="{FF2B5EF4-FFF2-40B4-BE49-F238E27FC236}">
                <a16:creationId xmlns:a16="http://schemas.microsoft.com/office/drawing/2014/main" id="{D15D50A5-DB66-4821-9F99-E3CCBF8539BB}"/>
              </a:ext>
            </a:extLst>
          </p:cNvPr>
          <p:cNvPicPr>
            <a:picLocks noChangeAspect="1"/>
          </p:cNvPicPr>
          <p:nvPr/>
        </p:nvPicPr>
        <p:blipFill>
          <a:blip r:embed="rId4"/>
          <a:stretch>
            <a:fillRect/>
          </a:stretch>
        </p:blipFill>
        <p:spPr>
          <a:xfrm rot="19983852">
            <a:off x="8443684" y="3747905"/>
            <a:ext cx="2700078" cy="1620046"/>
          </a:xfrm>
          <a:prstGeom prst="rect">
            <a:avLst/>
          </a:prstGeom>
        </p:spPr>
      </p:pic>
    </p:spTree>
    <p:extLst>
      <p:ext uri="{BB962C8B-B14F-4D97-AF65-F5344CB8AC3E}">
        <p14:creationId xmlns:p14="http://schemas.microsoft.com/office/powerpoint/2010/main" val="2715286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097C50-F41C-4FF6-AEB2-BCB313F00B4E}"/>
              </a:ext>
            </a:extLst>
          </p:cNvPr>
          <p:cNvSpPr txBox="1"/>
          <p:nvPr/>
        </p:nvSpPr>
        <p:spPr>
          <a:xfrm>
            <a:off x="932121" y="1041991"/>
            <a:ext cx="9367284" cy="2123658"/>
          </a:xfrm>
          <a:prstGeom prst="rect">
            <a:avLst/>
          </a:prstGeom>
          <a:noFill/>
        </p:spPr>
        <p:txBody>
          <a:bodyPr wrap="square" rtlCol="0">
            <a:spAutoFit/>
          </a:bodyPr>
          <a:lstStyle/>
          <a:p>
            <a:pPr algn="ctr"/>
            <a:r>
              <a:rPr lang="en-GB" sz="4400" b="1" dirty="0">
                <a:latin typeface="Comic Sans MS" panose="030F0702030302020204" pitchFamily="66" charset="0"/>
              </a:rPr>
              <a:t>Error proportion:</a:t>
            </a:r>
          </a:p>
          <a:p>
            <a:pPr algn="ctr"/>
            <a:endParaRPr lang="en-GB" sz="4400" dirty="0">
              <a:latin typeface="Comic Sans MS" panose="030F0702030302020204" pitchFamily="66" charset="0"/>
            </a:endParaRPr>
          </a:p>
          <a:p>
            <a:pPr algn="ctr"/>
            <a:r>
              <a:rPr lang="en-GB" sz="4400" dirty="0">
                <a:latin typeface="Comic Sans MS" panose="030F0702030302020204" pitchFamily="66" charset="0"/>
              </a:rPr>
              <a:t>Sound : meaning : visual</a:t>
            </a:r>
          </a:p>
        </p:txBody>
      </p:sp>
      <p:sp>
        <p:nvSpPr>
          <p:cNvPr id="3" name="TextBox 2">
            <a:extLst>
              <a:ext uri="{FF2B5EF4-FFF2-40B4-BE49-F238E27FC236}">
                <a16:creationId xmlns:a16="http://schemas.microsoft.com/office/drawing/2014/main" id="{001154A6-6FC8-4B27-9E78-E4CC67AB8B4B}"/>
              </a:ext>
            </a:extLst>
          </p:cNvPr>
          <p:cNvSpPr txBox="1"/>
          <p:nvPr/>
        </p:nvSpPr>
        <p:spPr>
          <a:xfrm>
            <a:off x="3636336" y="3692352"/>
            <a:ext cx="4497572" cy="769441"/>
          </a:xfrm>
          <a:prstGeom prst="rect">
            <a:avLst/>
          </a:prstGeom>
          <a:noFill/>
        </p:spPr>
        <p:txBody>
          <a:bodyPr wrap="square" rtlCol="0">
            <a:spAutoFit/>
          </a:bodyPr>
          <a:lstStyle/>
          <a:p>
            <a:r>
              <a:rPr lang="en-GB" sz="4400" dirty="0">
                <a:latin typeface="Comic Sans MS" panose="030F0702030302020204" pitchFamily="66" charset="0"/>
              </a:rPr>
              <a:t>3    :    1   :     2</a:t>
            </a:r>
          </a:p>
        </p:txBody>
      </p:sp>
      <p:pic>
        <p:nvPicPr>
          <p:cNvPr id="5" name="Picture 4">
            <a:extLst>
              <a:ext uri="{FF2B5EF4-FFF2-40B4-BE49-F238E27FC236}">
                <a16:creationId xmlns:a16="http://schemas.microsoft.com/office/drawing/2014/main" id="{3AF2BD82-B34D-4F75-83B3-FA5CA671BB3F}"/>
              </a:ext>
            </a:extLst>
          </p:cNvPr>
          <p:cNvPicPr>
            <a:picLocks noChangeAspect="1"/>
          </p:cNvPicPr>
          <p:nvPr/>
        </p:nvPicPr>
        <p:blipFill>
          <a:blip r:embed="rId3"/>
          <a:stretch>
            <a:fillRect/>
          </a:stretch>
        </p:blipFill>
        <p:spPr>
          <a:xfrm>
            <a:off x="7005764" y="4796411"/>
            <a:ext cx="1819529" cy="562053"/>
          </a:xfrm>
          <a:prstGeom prst="rect">
            <a:avLst/>
          </a:prstGeom>
        </p:spPr>
      </p:pic>
      <p:pic>
        <p:nvPicPr>
          <p:cNvPr id="6" name="Picture 5">
            <a:extLst>
              <a:ext uri="{FF2B5EF4-FFF2-40B4-BE49-F238E27FC236}">
                <a16:creationId xmlns:a16="http://schemas.microsoft.com/office/drawing/2014/main" id="{83AD9DB5-806C-4192-AC35-F5642ABCE893}"/>
              </a:ext>
            </a:extLst>
          </p:cNvPr>
          <p:cNvPicPr>
            <a:picLocks noChangeAspect="1"/>
          </p:cNvPicPr>
          <p:nvPr/>
        </p:nvPicPr>
        <p:blipFill>
          <a:blip r:embed="rId4"/>
          <a:stretch>
            <a:fillRect/>
          </a:stretch>
        </p:blipFill>
        <p:spPr>
          <a:xfrm>
            <a:off x="2576946" y="4834515"/>
            <a:ext cx="1714739" cy="485843"/>
          </a:xfrm>
          <a:prstGeom prst="rect">
            <a:avLst/>
          </a:prstGeom>
        </p:spPr>
      </p:pic>
      <p:pic>
        <p:nvPicPr>
          <p:cNvPr id="7" name="Picture 6">
            <a:extLst>
              <a:ext uri="{FF2B5EF4-FFF2-40B4-BE49-F238E27FC236}">
                <a16:creationId xmlns:a16="http://schemas.microsoft.com/office/drawing/2014/main" id="{2C1FD19A-0275-4079-9173-5FA472A5AA98}"/>
              </a:ext>
            </a:extLst>
          </p:cNvPr>
          <p:cNvPicPr>
            <a:picLocks noChangeAspect="1"/>
          </p:cNvPicPr>
          <p:nvPr/>
        </p:nvPicPr>
        <p:blipFill>
          <a:blip r:embed="rId5"/>
          <a:stretch>
            <a:fillRect/>
          </a:stretch>
        </p:blipFill>
        <p:spPr>
          <a:xfrm>
            <a:off x="5000821" y="4863095"/>
            <a:ext cx="1324160" cy="495369"/>
          </a:xfrm>
          <a:prstGeom prst="rect">
            <a:avLst/>
          </a:prstGeom>
        </p:spPr>
      </p:pic>
    </p:spTree>
    <p:extLst>
      <p:ext uri="{BB962C8B-B14F-4D97-AF65-F5344CB8AC3E}">
        <p14:creationId xmlns:p14="http://schemas.microsoft.com/office/powerpoint/2010/main" val="118826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68996E-6007-4AB5-A183-5C109144B158}"/>
              </a:ext>
            </a:extLst>
          </p:cNvPr>
          <p:cNvSpPr txBox="1"/>
          <p:nvPr/>
        </p:nvSpPr>
        <p:spPr>
          <a:xfrm>
            <a:off x="2466753" y="776175"/>
            <a:ext cx="8878186" cy="707886"/>
          </a:xfrm>
          <a:prstGeom prst="rect">
            <a:avLst/>
          </a:prstGeom>
          <a:noFill/>
        </p:spPr>
        <p:txBody>
          <a:bodyPr wrap="square" rtlCol="0">
            <a:spAutoFit/>
          </a:bodyPr>
          <a:lstStyle/>
          <a:p>
            <a:r>
              <a:rPr lang="en-GB" sz="4000" dirty="0">
                <a:latin typeface="Ideal Sans Medium" pitchFamily="50" charset="0"/>
                <a:cs typeface="Ideal Sans Medium" pitchFamily="50" charset="0"/>
              </a:rPr>
              <a:t>How do you spell butterfly?</a:t>
            </a:r>
          </a:p>
        </p:txBody>
      </p:sp>
    </p:spTree>
    <p:extLst>
      <p:ext uri="{BB962C8B-B14F-4D97-AF65-F5344CB8AC3E}">
        <p14:creationId xmlns:p14="http://schemas.microsoft.com/office/powerpoint/2010/main" val="1901109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675094-5FC6-4109-9B8D-B9ED3850CCF9}"/>
              </a:ext>
            </a:extLst>
          </p:cNvPr>
          <p:cNvPicPr>
            <a:picLocks noChangeAspect="1"/>
          </p:cNvPicPr>
          <p:nvPr/>
        </p:nvPicPr>
        <p:blipFill>
          <a:blip r:embed="rId2"/>
          <a:stretch>
            <a:fillRect/>
          </a:stretch>
        </p:blipFill>
        <p:spPr>
          <a:xfrm>
            <a:off x="149553" y="1898771"/>
            <a:ext cx="11583404" cy="1530229"/>
          </a:xfrm>
          <a:prstGeom prst="rect">
            <a:avLst/>
          </a:prstGeom>
        </p:spPr>
      </p:pic>
    </p:spTree>
    <p:extLst>
      <p:ext uri="{BB962C8B-B14F-4D97-AF65-F5344CB8AC3E}">
        <p14:creationId xmlns:p14="http://schemas.microsoft.com/office/powerpoint/2010/main" val="1207582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1D5B9D-1800-43E5-BB3D-E55D4B1E9D3E}"/>
              </a:ext>
            </a:extLst>
          </p:cNvPr>
          <p:cNvSpPr txBox="1"/>
          <p:nvPr/>
        </p:nvSpPr>
        <p:spPr>
          <a:xfrm>
            <a:off x="1031358" y="467832"/>
            <a:ext cx="9994605" cy="646331"/>
          </a:xfrm>
          <a:prstGeom prst="rect">
            <a:avLst/>
          </a:prstGeom>
          <a:noFill/>
        </p:spPr>
        <p:txBody>
          <a:bodyPr wrap="square" rtlCol="0">
            <a:spAutoFit/>
          </a:bodyPr>
          <a:lstStyle/>
          <a:p>
            <a:r>
              <a:rPr lang="en-GB" sz="3600" b="1" dirty="0">
                <a:latin typeface="Ideal Sans Bold" pitchFamily="50" charset="0"/>
                <a:cs typeface="Ideal Sans Bold" pitchFamily="50" charset="0"/>
              </a:rPr>
              <a:t>How will we achieve this?</a:t>
            </a:r>
          </a:p>
        </p:txBody>
      </p:sp>
      <p:sp>
        <p:nvSpPr>
          <p:cNvPr id="3" name="TextBox 2">
            <a:extLst>
              <a:ext uri="{FF2B5EF4-FFF2-40B4-BE49-F238E27FC236}">
                <a16:creationId xmlns:a16="http://schemas.microsoft.com/office/drawing/2014/main" id="{DD72CA1E-C831-419A-B102-1D41C7E2C138}"/>
              </a:ext>
            </a:extLst>
          </p:cNvPr>
          <p:cNvSpPr txBox="1"/>
          <p:nvPr/>
        </p:nvSpPr>
        <p:spPr>
          <a:xfrm>
            <a:off x="1318436" y="1303552"/>
            <a:ext cx="9994605" cy="1877437"/>
          </a:xfrm>
          <a:prstGeom prst="rect">
            <a:avLst/>
          </a:prstGeom>
          <a:noFill/>
        </p:spPr>
        <p:txBody>
          <a:bodyPr wrap="square" rtlCol="0">
            <a:spAutoFit/>
          </a:bodyPr>
          <a:lstStyle/>
          <a:p>
            <a:pPr marL="285750" indent="-285750">
              <a:buFont typeface="Arial" panose="020B0604020202020204" pitchFamily="34" charset="0"/>
              <a:buChar char="•"/>
            </a:pPr>
            <a:r>
              <a:rPr lang="en-GB" sz="3200" b="1" dirty="0">
                <a:latin typeface="Ideal Sans Light" pitchFamily="50" charset="0"/>
                <a:cs typeface="Ideal Sans Light" pitchFamily="50" charset="0"/>
              </a:rPr>
              <a:t>Weekly spelling lesson 20-30 minutes</a:t>
            </a:r>
          </a:p>
          <a:p>
            <a:r>
              <a:rPr lang="en-GB" sz="2800" dirty="0">
                <a:latin typeface="Ideal Sans Light" pitchFamily="50" charset="0"/>
                <a:cs typeface="Ideal Sans Light" pitchFamily="50" charset="0"/>
              </a:rPr>
              <a:t>Teach spelling objectives as outlined.</a:t>
            </a:r>
          </a:p>
          <a:p>
            <a:r>
              <a:rPr lang="en-GB" sz="2800" dirty="0">
                <a:latin typeface="Ideal Sans Light" pitchFamily="50" charset="0"/>
                <a:cs typeface="Ideal Sans Light" pitchFamily="50" charset="0"/>
              </a:rPr>
              <a:t>Use different activities to practise the rule. </a:t>
            </a:r>
          </a:p>
          <a:p>
            <a:r>
              <a:rPr lang="en-GB" sz="2800" dirty="0">
                <a:latin typeface="Ideal Sans Light" pitchFamily="50" charset="0"/>
                <a:cs typeface="Ideal Sans Light" pitchFamily="50" charset="0"/>
              </a:rPr>
              <a:t>Morphology (splitting words into root word, prefixes and suffixes). </a:t>
            </a:r>
          </a:p>
        </p:txBody>
      </p:sp>
      <p:sp>
        <p:nvSpPr>
          <p:cNvPr id="4" name="TextBox 3">
            <a:extLst>
              <a:ext uri="{FF2B5EF4-FFF2-40B4-BE49-F238E27FC236}">
                <a16:creationId xmlns:a16="http://schemas.microsoft.com/office/drawing/2014/main" id="{1460AFDE-F500-4983-B268-E58158FB9F32}"/>
              </a:ext>
            </a:extLst>
          </p:cNvPr>
          <p:cNvSpPr txBox="1"/>
          <p:nvPr/>
        </p:nvSpPr>
        <p:spPr>
          <a:xfrm>
            <a:off x="1318437" y="3528346"/>
            <a:ext cx="9994605" cy="1877437"/>
          </a:xfrm>
          <a:prstGeom prst="rect">
            <a:avLst/>
          </a:prstGeom>
          <a:noFill/>
        </p:spPr>
        <p:txBody>
          <a:bodyPr wrap="square" rtlCol="0">
            <a:spAutoFit/>
          </a:bodyPr>
          <a:lstStyle/>
          <a:p>
            <a:pPr marL="285750" indent="-285750">
              <a:buFont typeface="Arial" panose="020B0604020202020204" pitchFamily="34" charset="0"/>
              <a:buChar char="•"/>
            </a:pPr>
            <a:r>
              <a:rPr lang="en-GB" sz="3200" b="1" dirty="0">
                <a:latin typeface="Ideal Sans Light" pitchFamily="50" charset="0"/>
                <a:cs typeface="Ideal Sans Light" pitchFamily="50" charset="0"/>
              </a:rPr>
              <a:t>Personalised spelling practice</a:t>
            </a:r>
          </a:p>
          <a:p>
            <a:r>
              <a:rPr lang="en-GB" sz="2800" dirty="0">
                <a:latin typeface="Ideal Sans Light" pitchFamily="50" charset="0"/>
                <a:cs typeface="Ideal Sans Light" pitchFamily="50" charset="0"/>
              </a:rPr>
              <a:t>Children have a spelling book to record words that the teacher has corrected or that are new to them e.g. from a book / topic work.</a:t>
            </a:r>
          </a:p>
          <a:p>
            <a:r>
              <a:rPr lang="en-GB" sz="2800" dirty="0">
                <a:latin typeface="Ideal Sans Light" pitchFamily="50" charset="0"/>
                <a:cs typeface="Ideal Sans Light" pitchFamily="50" charset="0"/>
              </a:rPr>
              <a:t>Practise independently or with a partner. </a:t>
            </a:r>
          </a:p>
        </p:txBody>
      </p:sp>
    </p:spTree>
    <p:extLst>
      <p:ext uri="{BB962C8B-B14F-4D97-AF65-F5344CB8AC3E}">
        <p14:creationId xmlns:p14="http://schemas.microsoft.com/office/powerpoint/2010/main" val="6278035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1225</TotalTime>
  <Words>761</Words>
  <Application>Microsoft Office PowerPoint</Application>
  <PresentationFormat>Widescreen</PresentationFormat>
  <Paragraphs>122</Paragraphs>
  <Slides>27</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Arial</vt:lpstr>
      <vt:lpstr>AvenirNext LT Pro Bold</vt:lpstr>
      <vt:lpstr>Calibri</vt:lpstr>
      <vt:lpstr>Comic Sans MS</vt:lpstr>
      <vt:lpstr>Cooper Black</vt:lpstr>
      <vt:lpstr>Eras Bold ITC</vt:lpstr>
      <vt:lpstr>Ideal Sans Bold</vt:lpstr>
      <vt:lpstr>Ideal Sans Light</vt:lpstr>
      <vt:lpstr>Ideal Sans Medium</vt:lpstr>
      <vt:lpstr>Impact</vt:lpstr>
      <vt:lpstr>Times New Roman</vt:lpstr>
      <vt:lpstr>Main Event</vt:lpstr>
      <vt:lpstr>Spelling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dc:title>
  <dc:creator>S Blay</dc:creator>
  <cp:lastModifiedBy>Heidi Garrod</cp:lastModifiedBy>
  <cp:revision>58</cp:revision>
  <dcterms:created xsi:type="dcterms:W3CDTF">2021-09-07T09:16:01Z</dcterms:created>
  <dcterms:modified xsi:type="dcterms:W3CDTF">2024-04-23T16:18:25Z</dcterms:modified>
</cp:coreProperties>
</file>