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9"/>
  </p:notesMasterIdLst>
  <p:sldIdLst>
    <p:sldId id="271" r:id="rId2"/>
    <p:sldId id="279" r:id="rId3"/>
    <p:sldId id="263" r:id="rId4"/>
    <p:sldId id="288" r:id="rId5"/>
    <p:sldId id="256" r:id="rId6"/>
    <p:sldId id="257" r:id="rId7"/>
    <p:sldId id="259" r:id="rId8"/>
    <p:sldId id="280" r:id="rId9"/>
    <p:sldId id="277" r:id="rId10"/>
    <p:sldId id="281" r:id="rId11"/>
    <p:sldId id="276" r:id="rId12"/>
    <p:sldId id="282" r:id="rId13"/>
    <p:sldId id="283" r:id="rId14"/>
    <p:sldId id="284" r:id="rId15"/>
    <p:sldId id="266" r:id="rId16"/>
    <p:sldId id="268" r:id="rId17"/>
    <p:sldId id="273" r:id="rId1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8269" autoAdjust="0"/>
  </p:normalViewPr>
  <p:slideViewPr>
    <p:cSldViewPr snapToGrid="0">
      <p:cViewPr varScale="1">
        <p:scale>
          <a:sx n="86" d="100"/>
          <a:sy n="86" d="100"/>
        </p:scale>
        <p:origin x="155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4" y="1"/>
            <a:ext cx="2945659" cy="498055"/>
          </a:xfrm>
          <a:prstGeom prst="rect">
            <a:avLst/>
          </a:prstGeom>
        </p:spPr>
        <p:txBody>
          <a:bodyPr vert="horz" lIns="91440" tIns="45720" rIns="91440" bIns="45720" rtlCol="0"/>
          <a:lstStyle>
            <a:lvl1pPr algn="r">
              <a:defRPr sz="1200"/>
            </a:lvl1pPr>
          </a:lstStyle>
          <a:p>
            <a:fld id="{24B00A3A-ABE5-4E5B-9AB3-8EE85871B210}" type="datetimeFigureOut">
              <a:rPr lang="en-GB" smtClean="0"/>
              <a:t>11/09/2026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4"/>
            <a:ext cx="2945659" cy="49805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4"/>
            <a:ext cx="2945659" cy="498054"/>
          </a:xfrm>
          <a:prstGeom prst="rect">
            <a:avLst/>
          </a:prstGeom>
        </p:spPr>
        <p:txBody>
          <a:bodyPr vert="horz" lIns="91440" tIns="45720" rIns="91440" bIns="45720" rtlCol="0" anchor="b"/>
          <a:lstStyle>
            <a:lvl1pPr algn="r">
              <a:defRPr sz="1200"/>
            </a:lvl1pPr>
          </a:lstStyle>
          <a:p>
            <a:fld id="{BCCE6742-17F9-420D-BA56-C94370D3919A}" type="slidenum">
              <a:rPr lang="en-GB" smtClean="0"/>
              <a:t>‹#›</a:t>
            </a:fld>
            <a:endParaRPr lang="en-GB"/>
          </a:p>
        </p:txBody>
      </p:sp>
    </p:spTree>
    <p:extLst>
      <p:ext uri="{BB962C8B-B14F-4D97-AF65-F5344CB8AC3E}">
        <p14:creationId xmlns:p14="http://schemas.microsoft.com/office/powerpoint/2010/main" val="35064744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CE6742-17F9-420D-BA56-C94370D3919A}" type="slidenum">
              <a:rPr lang="en-GB" smtClean="0"/>
              <a:t>1</a:t>
            </a:fld>
            <a:endParaRPr lang="en-GB"/>
          </a:p>
        </p:txBody>
      </p:sp>
    </p:spTree>
    <p:extLst>
      <p:ext uri="{BB962C8B-B14F-4D97-AF65-F5344CB8AC3E}">
        <p14:creationId xmlns:p14="http://schemas.microsoft.com/office/powerpoint/2010/main" val="18193230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CE6742-17F9-420D-BA56-C94370D3919A}" type="slidenum">
              <a:rPr lang="en-GB" smtClean="0"/>
              <a:t>2</a:t>
            </a:fld>
            <a:endParaRPr lang="en-GB"/>
          </a:p>
        </p:txBody>
      </p:sp>
    </p:spTree>
    <p:extLst>
      <p:ext uri="{BB962C8B-B14F-4D97-AF65-F5344CB8AC3E}">
        <p14:creationId xmlns:p14="http://schemas.microsoft.com/office/powerpoint/2010/main" val="28515948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focus on this trip is on our Geography syllabus.  On </a:t>
            </a:r>
            <a:r>
              <a:rPr lang="en-GB" dirty="0" err="1"/>
              <a:t>firstday</a:t>
            </a:r>
            <a:r>
              <a:rPr lang="en-GB" dirty="0"/>
              <a:t>, we visit </a:t>
            </a:r>
            <a:r>
              <a:rPr lang="en-GB" dirty="0" err="1"/>
              <a:t>Durdle</a:t>
            </a:r>
            <a:r>
              <a:rPr lang="en-GB" dirty="0"/>
              <a:t> door and Lulworth Cove where the children learn about coastal erosion and coastal landforms.  We will also consider the differing habitats on the downs, coastal cliffs and beach. There is quite a walk to and from </a:t>
            </a:r>
            <a:r>
              <a:rPr lang="en-GB" dirty="0" err="1"/>
              <a:t>Durdle</a:t>
            </a:r>
            <a:r>
              <a:rPr lang="en-GB" dirty="0"/>
              <a:t> Door, which all the children did brilliantly with earlier this year as well as many stairs down to Lulworth Cove. Thankfully we don’t need to walk back up them!</a:t>
            </a:r>
          </a:p>
        </p:txBody>
      </p:sp>
      <p:sp>
        <p:nvSpPr>
          <p:cNvPr id="4" name="Slide Number Placeholder 3"/>
          <p:cNvSpPr>
            <a:spLocks noGrp="1"/>
          </p:cNvSpPr>
          <p:nvPr>
            <p:ph type="sldNum" sz="quarter" idx="5"/>
          </p:nvPr>
        </p:nvSpPr>
        <p:spPr/>
        <p:txBody>
          <a:bodyPr/>
          <a:lstStyle/>
          <a:p>
            <a:fld id="{BCCE6742-17F9-420D-BA56-C94370D3919A}" type="slidenum">
              <a:rPr lang="en-GB" smtClean="0"/>
              <a:t>3</a:t>
            </a:fld>
            <a:endParaRPr lang="en-GB"/>
          </a:p>
        </p:txBody>
      </p:sp>
    </p:spTree>
    <p:extLst>
      <p:ext uri="{BB962C8B-B14F-4D97-AF65-F5344CB8AC3E}">
        <p14:creationId xmlns:p14="http://schemas.microsoft.com/office/powerpoint/2010/main" val="21649525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CE6742-17F9-420D-BA56-C94370D3919A}" type="slidenum">
              <a:rPr lang="en-GB" smtClean="0"/>
              <a:t>4</a:t>
            </a:fld>
            <a:endParaRPr lang="en-GB"/>
          </a:p>
        </p:txBody>
      </p:sp>
    </p:spTree>
    <p:extLst>
      <p:ext uri="{BB962C8B-B14F-4D97-AF65-F5344CB8AC3E}">
        <p14:creationId xmlns:p14="http://schemas.microsoft.com/office/powerpoint/2010/main" val="16194788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err="1">
                <a:solidFill>
                  <a:schemeClr val="tx1"/>
                </a:solidFill>
                <a:effectLst/>
                <a:latin typeface="+mn-lt"/>
                <a:ea typeface="+mn-ea"/>
                <a:cs typeface="+mn-cs"/>
              </a:rPr>
              <a:t>Osmington</a:t>
            </a:r>
            <a:r>
              <a:rPr lang="en-GB" sz="1200" b="0" i="0" kern="1200" dirty="0">
                <a:solidFill>
                  <a:schemeClr val="tx1"/>
                </a:solidFill>
                <a:effectLst/>
                <a:latin typeface="+mn-lt"/>
                <a:ea typeface="+mn-ea"/>
                <a:cs typeface="+mn-cs"/>
              </a:rPr>
              <a:t> Bay is set in 45 acres of grounds with private and secure access to a beautiful pebble beach and cliff top views. It has stunning views of Weymouth to the top of this picture as well as Portland further down from Weymouth. </a:t>
            </a:r>
            <a:endParaRPr lang="en-GB" dirty="0"/>
          </a:p>
        </p:txBody>
      </p:sp>
      <p:sp>
        <p:nvSpPr>
          <p:cNvPr id="4" name="Slide Number Placeholder 3"/>
          <p:cNvSpPr>
            <a:spLocks noGrp="1"/>
          </p:cNvSpPr>
          <p:nvPr>
            <p:ph type="sldNum" sz="quarter" idx="5"/>
          </p:nvPr>
        </p:nvSpPr>
        <p:spPr/>
        <p:txBody>
          <a:bodyPr/>
          <a:lstStyle/>
          <a:p>
            <a:fld id="{BCCE6742-17F9-420D-BA56-C94370D3919A}" type="slidenum">
              <a:rPr lang="en-GB" smtClean="0"/>
              <a:t>5</a:t>
            </a:fld>
            <a:endParaRPr lang="en-GB"/>
          </a:p>
        </p:txBody>
      </p:sp>
    </p:spTree>
    <p:extLst>
      <p:ext uri="{BB962C8B-B14F-4D97-AF65-F5344CB8AC3E}">
        <p14:creationId xmlns:p14="http://schemas.microsoft.com/office/powerpoint/2010/main" val="16527969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 bedrooms sleep 4 children and have an </a:t>
            </a:r>
            <a:r>
              <a:rPr lang="en-GB" dirty="0" err="1"/>
              <a:t>ensuite</a:t>
            </a:r>
            <a:r>
              <a:rPr lang="en-GB" dirty="0"/>
              <a:t> bathroom (toilet, basin and shower). There is a small wardrobe in each room, which we would like children to use to help keep their rooms tidy! All rooms have windows which lock and doors have a turn lock from the inside with quick release handle turn to unlock.  Staff will have a master key that opens all bedroom doors if needed. The children will need bedding and pillows.  Children will be expected to be able to put their sleeping bag away  so get practising at home. </a:t>
            </a:r>
          </a:p>
        </p:txBody>
      </p:sp>
      <p:sp>
        <p:nvSpPr>
          <p:cNvPr id="4" name="Slide Number Placeholder 3"/>
          <p:cNvSpPr>
            <a:spLocks noGrp="1"/>
          </p:cNvSpPr>
          <p:nvPr>
            <p:ph type="sldNum" sz="quarter" idx="5"/>
          </p:nvPr>
        </p:nvSpPr>
        <p:spPr/>
        <p:txBody>
          <a:bodyPr/>
          <a:lstStyle/>
          <a:p>
            <a:fld id="{BCCE6742-17F9-420D-BA56-C94370D3919A}" type="slidenum">
              <a:rPr lang="en-GB" smtClean="0"/>
              <a:t>6</a:t>
            </a:fld>
            <a:endParaRPr lang="en-GB"/>
          </a:p>
        </p:txBody>
      </p:sp>
    </p:spTree>
    <p:extLst>
      <p:ext uri="{BB962C8B-B14F-4D97-AF65-F5344CB8AC3E}">
        <p14:creationId xmlns:p14="http://schemas.microsoft.com/office/powerpoint/2010/main" val="39267914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Children are provided with a great selection each meal time so there’s always something for our more fussy eaters!  They cater for all food allergies and school staff make sure that this is followed through with by way of a coloured lanyard with allergies and dietary preferences listed!</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Water, squash, tea and coffee are available with all meals and children are encouraged to refill their water bottles for regular use throughout the day. There are also water fountains available around the centre.</a:t>
            </a:r>
          </a:p>
          <a:p>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BCCE6742-17F9-420D-BA56-C94370D3919A}" type="slidenum">
              <a:rPr lang="en-GB" smtClean="0"/>
              <a:t>7</a:t>
            </a:fld>
            <a:endParaRPr lang="en-GB"/>
          </a:p>
        </p:txBody>
      </p:sp>
    </p:spTree>
    <p:extLst>
      <p:ext uri="{BB962C8B-B14F-4D97-AF65-F5344CB8AC3E}">
        <p14:creationId xmlns:p14="http://schemas.microsoft.com/office/powerpoint/2010/main" val="30261593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CE6742-17F9-420D-BA56-C94370D3919A}" type="slidenum">
              <a:rPr lang="en-GB" smtClean="0"/>
              <a:t>8</a:t>
            </a:fld>
            <a:endParaRPr lang="en-GB"/>
          </a:p>
        </p:txBody>
      </p:sp>
    </p:spTree>
    <p:extLst>
      <p:ext uri="{BB962C8B-B14F-4D97-AF65-F5344CB8AC3E}">
        <p14:creationId xmlns:p14="http://schemas.microsoft.com/office/powerpoint/2010/main" val="33343568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the PGL site, we spend a couple of our days doing a mixture of team building activities in our working groups. This ranges from den building to orienteering. A little unfortunate that the children get really excited when seeing the high-ropes and zip wires, but we do remind them that they will have all those opportunities when they have their Year 6 residential to Manor.</a:t>
            </a:r>
          </a:p>
        </p:txBody>
      </p:sp>
      <p:sp>
        <p:nvSpPr>
          <p:cNvPr id="4" name="Slide Number Placeholder 3"/>
          <p:cNvSpPr>
            <a:spLocks noGrp="1"/>
          </p:cNvSpPr>
          <p:nvPr>
            <p:ph type="sldNum" sz="quarter" idx="5"/>
          </p:nvPr>
        </p:nvSpPr>
        <p:spPr/>
        <p:txBody>
          <a:bodyPr/>
          <a:lstStyle/>
          <a:p>
            <a:fld id="{BCCE6742-17F9-420D-BA56-C94370D3919A}" type="slidenum">
              <a:rPr lang="en-GB" smtClean="0"/>
              <a:t>9</a:t>
            </a:fld>
            <a:endParaRPr lang="en-GB"/>
          </a:p>
        </p:txBody>
      </p:sp>
    </p:spTree>
    <p:extLst>
      <p:ext uri="{BB962C8B-B14F-4D97-AF65-F5344CB8AC3E}">
        <p14:creationId xmlns:p14="http://schemas.microsoft.com/office/powerpoint/2010/main" val="4157699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CE6742-17F9-420D-BA56-C94370D3919A}" type="slidenum">
              <a:rPr lang="en-GB" smtClean="0"/>
              <a:t>10</a:t>
            </a:fld>
            <a:endParaRPr lang="en-GB"/>
          </a:p>
        </p:txBody>
      </p:sp>
    </p:spTree>
    <p:extLst>
      <p:ext uri="{BB962C8B-B14F-4D97-AF65-F5344CB8AC3E}">
        <p14:creationId xmlns:p14="http://schemas.microsoft.com/office/powerpoint/2010/main" val="16666680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CE6742-17F9-420D-BA56-C94370D3919A}" type="slidenum">
              <a:rPr lang="en-GB" smtClean="0"/>
              <a:t>11</a:t>
            </a:fld>
            <a:endParaRPr lang="en-GB"/>
          </a:p>
        </p:txBody>
      </p:sp>
    </p:spTree>
    <p:extLst>
      <p:ext uri="{BB962C8B-B14F-4D97-AF65-F5344CB8AC3E}">
        <p14:creationId xmlns:p14="http://schemas.microsoft.com/office/powerpoint/2010/main" val="22371466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CE6742-17F9-420D-BA56-C94370D3919A}" type="slidenum">
              <a:rPr lang="en-GB" smtClean="0"/>
              <a:t>12</a:t>
            </a:fld>
            <a:endParaRPr lang="en-GB"/>
          </a:p>
        </p:txBody>
      </p:sp>
    </p:spTree>
    <p:extLst>
      <p:ext uri="{BB962C8B-B14F-4D97-AF65-F5344CB8AC3E}">
        <p14:creationId xmlns:p14="http://schemas.microsoft.com/office/powerpoint/2010/main" val="22325638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CE6742-17F9-420D-BA56-C94370D3919A}" type="slidenum">
              <a:rPr lang="en-GB" smtClean="0"/>
              <a:t>13</a:t>
            </a:fld>
            <a:endParaRPr lang="en-GB"/>
          </a:p>
        </p:txBody>
      </p:sp>
    </p:spTree>
    <p:extLst>
      <p:ext uri="{BB962C8B-B14F-4D97-AF65-F5344CB8AC3E}">
        <p14:creationId xmlns:p14="http://schemas.microsoft.com/office/powerpoint/2010/main" val="4709151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leave early on the 24</a:t>
            </a:r>
            <a:r>
              <a:rPr lang="en-GB" baseline="30000" dirty="0"/>
              <a:t>th</a:t>
            </a:r>
            <a:r>
              <a:rPr lang="en-GB" dirty="0"/>
              <a:t> and will get back later in the afternoon of the 26</a:t>
            </a:r>
            <a:r>
              <a:rPr lang="en-GB" baseline="30000" dirty="0"/>
              <a:t>th</a:t>
            </a:r>
            <a:r>
              <a:rPr lang="en-GB" dirty="0"/>
              <a:t> </a:t>
            </a:r>
          </a:p>
        </p:txBody>
      </p:sp>
      <p:sp>
        <p:nvSpPr>
          <p:cNvPr id="4" name="Slide Number Placeholder 3"/>
          <p:cNvSpPr>
            <a:spLocks noGrp="1"/>
          </p:cNvSpPr>
          <p:nvPr>
            <p:ph type="sldNum" sz="quarter" idx="5"/>
          </p:nvPr>
        </p:nvSpPr>
        <p:spPr/>
        <p:txBody>
          <a:bodyPr/>
          <a:lstStyle/>
          <a:p>
            <a:fld id="{BCCE6742-17F9-420D-BA56-C94370D3919A}" type="slidenum">
              <a:rPr lang="en-GB" smtClean="0"/>
              <a:t>14</a:t>
            </a:fld>
            <a:endParaRPr lang="en-GB"/>
          </a:p>
        </p:txBody>
      </p:sp>
    </p:spTree>
    <p:extLst>
      <p:ext uri="{BB962C8B-B14F-4D97-AF65-F5344CB8AC3E}">
        <p14:creationId xmlns:p14="http://schemas.microsoft.com/office/powerpoint/2010/main" val="19460908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have this suggested kit list available for you to take home with you today and it will be available on our website with this PowerPoint presentation to refer back to. It is VITAL that all belongings are named as, with untidy rooms, come a manner of all sorts being left behind. Please make sure your child is able to pack their own suitcases as they will have to do this when they come back. </a:t>
            </a:r>
          </a:p>
        </p:txBody>
      </p:sp>
      <p:sp>
        <p:nvSpPr>
          <p:cNvPr id="4" name="Slide Number Placeholder 3"/>
          <p:cNvSpPr>
            <a:spLocks noGrp="1"/>
          </p:cNvSpPr>
          <p:nvPr>
            <p:ph type="sldNum" sz="quarter" idx="5"/>
          </p:nvPr>
        </p:nvSpPr>
        <p:spPr/>
        <p:txBody>
          <a:bodyPr/>
          <a:lstStyle/>
          <a:p>
            <a:fld id="{BCCE6742-17F9-420D-BA56-C94370D3919A}" type="slidenum">
              <a:rPr lang="en-GB" smtClean="0"/>
              <a:t>15</a:t>
            </a:fld>
            <a:endParaRPr lang="en-GB"/>
          </a:p>
        </p:txBody>
      </p:sp>
    </p:spTree>
    <p:extLst>
      <p:ext uri="{BB962C8B-B14F-4D97-AF65-F5344CB8AC3E}">
        <p14:creationId xmlns:p14="http://schemas.microsoft.com/office/powerpoint/2010/main" val="33694421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Yes, we will take all necessary medication with us. We will give you more details about how to go about this in the Spring Term along with medication forms and kit lists.</a:t>
            </a:r>
          </a:p>
        </p:txBody>
      </p:sp>
      <p:sp>
        <p:nvSpPr>
          <p:cNvPr id="4" name="Slide Number Placeholder 3"/>
          <p:cNvSpPr>
            <a:spLocks noGrp="1"/>
          </p:cNvSpPr>
          <p:nvPr>
            <p:ph type="sldNum" sz="quarter" idx="5"/>
          </p:nvPr>
        </p:nvSpPr>
        <p:spPr/>
        <p:txBody>
          <a:bodyPr/>
          <a:lstStyle/>
          <a:p>
            <a:fld id="{BCCE6742-17F9-420D-BA56-C94370D3919A}" type="slidenum">
              <a:rPr lang="en-GB" smtClean="0"/>
              <a:t>16</a:t>
            </a:fld>
            <a:endParaRPr lang="en-GB"/>
          </a:p>
        </p:txBody>
      </p:sp>
    </p:spTree>
    <p:extLst>
      <p:ext uri="{BB962C8B-B14F-4D97-AF65-F5344CB8AC3E}">
        <p14:creationId xmlns:p14="http://schemas.microsoft.com/office/powerpoint/2010/main" val="30943159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fully appreciate that the economic climate has changed and this means that parents may have to change their minds about sending children on the residential. This cost is based on the majority of our Year 4 children going.  If less children go on the residential, it will mean that costs will go up.  We totally acknowledge that this is a big ask!  Remember that our trip is educational, covering some of our Geography and PSHE topics, so those staying behind will need to complete these aspects while others are away. You are able to pay in instalments. </a:t>
            </a:r>
          </a:p>
        </p:txBody>
      </p:sp>
      <p:sp>
        <p:nvSpPr>
          <p:cNvPr id="4" name="Slide Number Placeholder 3"/>
          <p:cNvSpPr>
            <a:spLocks noGrp="1"/>
          </p:cNvSpPr>
          <p:nvPr>
            <p:ph type="sldNum" sz="quarter" idx="5"/>
          </p:nvPr>
        </p:nvSpPr>
        <p:spPr/>
        <p:txBody>
          <a:bodyPr/>
          <a:lstStyle/>
          <a:p>
            <a:fld id="{BCCE6742-17F9-420D-BA56-C94370D3919A}" type="slidenum">
              <a:rPr lang="en-GB" smtClean="0"/>
              <a:t>17</a:t>
            </a:fld>
            <a:endParaRPr lang="en-GB"/>
          </a:p>
        </p:txBody>
      </p:sp>
    </p:spTree>
    <p:extLst>
      <p:ext uri="{BB962C8B-B14F-4D97-AF65-F5344CB8AC3E}">
        <p14:creationId xmlns:p14="http://schemas.microsoft.com/office/powerpoint/2010/main" val="19387763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CCE23FA-FC71-4711-AF21-675512FF68BE}"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EB893E-06CD-43D1-891A-E25186AD91D1}" type="slidenum">
              <a:rPr lang="en-GB" smtClean="0"/>
              <a:t>‹#›</a:t>
            </a:fld>
            <a:endParaRPr lang="en-GB"/>
          </a:p>
        </p:txBody>
      </p:sp>
    </p:spTree>
    <p:extLst>
      <p:ext uri="{BB962C8B-B14F-4D97-AF65-F5344CB8AC3E}">
        <p14:creationId xmlns:p14="http://schemas.microsoft.com/office/powerpoint/2010/main" val="36268000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CCE23FA-FC71-4711-AF21-675512FF68BE}"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EB893E-06CD-43D1-891A-E25186AD91D1}" type="slidenum">
              <a:rPr lang="en-GB" smtClean="0"/>
              <a:t>‹#›</a:t>
            </a:fld>
            <a:endParaRPr lang="en-GB"/>
          </a:p>
        </p:txBody>
      </p:sp>
    </p:spTree>
    <p:extLst>
      <p:ext uri="{BB962C8B-B14F-4D97-AF65-F5344CB8AC3E}">
        <p14:creationId xmlns:p14="http://schemas.microsoft.com/office/powerpoint/2010/main" val="35376138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CCE23FA-FC71-4711-AF21-675512FF68BE}"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EB893E-06CD-43D1-891A-E25186AD91D1}" type="slidenum">
              <a:rPr lang="en-GB" smtClean="0"/>
              <a:t>‹#›</a:t>
            </a:fld>
            <a:endParaRPr lang="en-GB"/>
          </a:p>
        </p:txBody>
      </p:sp>
    </p:spTree>
    <p:extLst>
      <p:ext uri="{BB962C8B-B14F-4D97-AF65-F5344CB8AC3E}">
        <p14:creationId xmlns:p14="http://schemas.microsoft.com/office/powerpoint/2010/main" val="3466515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CCE23FA-FC71-4711-AF21-675512FF68BE}"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EB893E-06CD-43D1-891A-E25186AD91D1}" type="slidenum">
              <a:rPr lang="en-GB" smtClean="0"/>
              <a:t>‹#›</a:t>
            </a:fld>
            <a:endParaRPr lang="en-GB"/>
          </a:p>
        </p:txBody>
      </p:sp>
    </p:spTree>
    <p:extLst>
      <p:ext uri="{BB962C8B-B14F-4D97-AF65-F5344CB8AC3E}">
        <p14:creationId xmlns:p14="http://schemas.microsoft.com/office/powerpoint/2010/main" val="30728185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CCE23FA-FC71-4711-AF21-675512FF68BE}" type="datetimeFigureOut">
              <a:rPr lang="en-GB" smtClean="0"/>
              <a:t>11/09/2026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EB893E-06CD-43D1-891A-E25186AD91D1}" type="slidenum">
              <a:rPr lang="en-GB" smtClean="0"/>
              <a:t>‹#›</a:t>
            </a:fld>
            <a:endParaRPr lang="en-GB"/>
          </a:p>
        </p:txBody>
      </p:sp>
    </p:spTree>
    <p:extLst>
      <p:ext uri="{BB962C8B-B14F-4D97-AF65-F5344CB8AC3E}">
        <p14:creationId xmlns:p14="http://schemas.microsoft.com/office/powerpoint/2010/main" val="14951940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CCE23FA-FC71-4711-AF21-675512FF68BE}" type="datetimeFigureOut">
              <a:rPr lang="en-GB" smtClean="0"/>
              <a:t>11/09/2026</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69EB893E-06CD-43D1-891A-E25186AD91D1}" type="slidenum">
              <a:rPr lang="en-GB" smtClean="0"/>
              <a:t>‹#›</a:t>
            </a:fld>
            <a:endParaRPr lang="en-GB"/>
          </a:p>
        </p:txBody>
      </p:sp>
    </p:spTree>
    <p:extLst>
      <p:ext uri="{BB962C8B-B14F-4D97-AF65-F5344CB8AC3E}">
        <p14:creationId xmlns:p14="http://schemas.microsoft.com/office/powerpoint/2010/main" val="13497086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CCE23FA-FC71-4711-AF21-675512FF68BE}" type="datetimeFigureOut">
              <a:rPr lang="en-GB" smtClean="0"/>
              <a:t>11/09/2026</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69EB893E-06CD-43D1-891A-E25186AD91D1}" type="slidenum">
              <a:rPr lang="en-GB" smtClean="0"/>
              <a:t>‹#›</a:t>
            </a:fld>
            <a:endParaRPr lang="en-GB"/>
          </a:p>
        </p:txBody>
      </p:sp>
    </p:spTree>
    <p:extLst>
      <p:ext uri="{BB962C8B-B14F-4D97-AF65-F5344CB8AC3E}">
        <p14:creationId xmlns:p14="http://schemas.microsoft.com/office/powerpoint/2010/main" val="3349675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4CCE23FA-FC71-4711-AF21-675512FF68BE}" type="datetimeFigureOut">
              <a:rPr lang="en-GB" smtClean="0"/>
              <a:t>11/09/2026</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69EB893E-06CD-43D1-891A-E25186AD91D1}" type="slidenum">
              <a:rPr lang="en-GB" smtClean="0"/>
              <a:t>‹#›</a:t>
            </a:fld>
            <a:endParaRPr lang="en-GB"/>
          </a:p>
        </p:txBody>
      </p:sp>
    </p:spTree>
    <p:extLst>
      <p:ext uri="{BB962C8B-B14F-4D97-AF65-F5344CB8AC3E}">
        <p14:creationId xmlns:p14="http://schemas.microsoft.com/office/powerpoint/2010/main" val="3639890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CCE23FA-FC71-4711-AF21-675512FF68BE}"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EB893E-06CD-43D1-891A-E25186AD91D1}" type="slidenum">
              <a:rPr lang="en-GB" smtClean="0"/>
              <a:t>‹#›</a:t>
            </a:fld>
            <a:endParaRPr lang="en-GB"/>
          </a:p>
        </p:txBody>
      </p:sp>
    </p:spTree>
    <p:extLst>
      <p:ext uri="{BB962C8B-B14F-4D97-AF65-F5344CB8AC3E}">
        <p14:creationId xmlns:p14="http://schemas.microsoft.com/office/powerpoint/2010/main" val="1823558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CCE23FA-FC71-4711-AF21-675512FF68BE}"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EB893E-06CD-43D1-891A-E25186AD91D1}" type="slidenum">
              <a:rPr lang="en-GB" smtClean="0"/>
              <a:t>‹#›</a:t>
            </a:fld>
            <a:endParaRPr lang="en-GB"/>
          </a:p>
        </p:txBody>
      </p:sp>
    </p:spTree>
    <p:extLst>
      <p:ext uri="{BB962C8B-B14F-4D97-AF65-F5344CB8AC3E}">
        <p14:creationId xmlns:p14="http://schemas.microsoft.com/office/powerpoint/2010/main" val="3860814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CCE23FA-FC71-4711-AF21-675512FF68BE}"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EB893E-06CD-43D1-891A-E25186AD91D1}" type="slidenum">
              <a:rPr lang="en-GB" smtClean="0"/>
              <a:t>‹#›</a:t>
            </a:fld>
            <a:endParaRPr lang="en-GB"/>
          </a:p>
        </p:txBody>
      </p:sp>
    </p:spTree>
    <p:extLst>
      <p:ext uri="{BB962C8B-B14F-4D97-AF65-F5344CB8AC3E}">
        <p14:creationId xmlns:p14="http://schemas.microsoft.com/office/powerpoint/2010/main" val="31474940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CCE23FA-FC71-4711-AF21-675512FF68BE}"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EB893E-06CD-43D1-891A-E25186AD91D1}"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253968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CCE23FA-FC71-4711-AF21-675512FF68BE}"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EB893E-06CD-43D1-891A-E25186AD91D1}" type="slidenum">
              <a:rPr lang="en-GB" smtClean="0"/>
              <a:t>‹#›</a:t>
            </a:fld>
            <a:endParaRPr lang="en-GB"/>
          </a:p>
        </p:txBody>
      </p:sp>
    </p:spTree>
    <p:extLst>
      <p:ext uri="{BB962C8B-B14F-4D97-AF65-F5344CB8AC3E}">
        <p14:creationId xmlns:p14="http://schemas.microsoft.com/office/powerpoint/2010/main" val="23088207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CCE23FA-FC71-4711-AF21-675512FF68BE}" type="datetimeFigureOut">
              <a:rPr lang="en-GB" smtClean="0"/>
              <a:t>11/09/2026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EB893E-06CD-43D1-891A-E25186AD91D1}" type="slidenum">
              <a:rPr lang="en-GB" smtClean="0"/>
              <a:t>‹#›</a:t>
            </a:fld>
            <a:endParaRPr lang="en-GB"/>
          </a:p>
        </p:txBody>
      </p:sp>
    </p:spTree>
    <p:extLst>
      <p:ext uri="{BB962C8B-B14F-4D97-AF65-F5344CB8AC3E}">
        <p14:creationId xmlns:p14="http://schemas.microsoft.com/office/powerpoint/2010/main" val="15350212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CCE23FA-FC71-4711-AF21-675512FF68BE}" type="datetimeFigureOut">
              <a:rPr lang="en-GB" smtClean="0"/>
              <a:t>11/09/2026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EB893E-06CD-43D1-891A-E25186AD91D1}" type="slidenum">
              <a:rPr lang="en-GB" smtClean="0"/>
              <a:t>‹#›</a:t>
            </a:fld>
            <a:endParaRPr lang="en-GB"/>
          </a:p>
        </p:txBody>
      </p:sp>
    </p:spTree>
    <p:extLst>
      <p:ext uri="{BB962C8B-B14F-4D97-AF65-F5344CB8AC3E}">
        <p14:creationId xmlns:p14="http://schemas.microsoft.com/office/powerpoint/2010/main" val="10103515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CE23FA-FC71-4711-AF21-675512FF68BE}"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EB893E-06CD-43D1-891A-E25186AD91D1}" type="slidenum">
              <a:rPr lang="en-GB" smtClean="0"/>
              <a:t>‹#›</a:t>
            </a:fld>
            <a:endParaRPr lang="en-GB"/>
          </a:p>
        </p:txBody>
      </p:sp>
    </p:spTree>
    <p:extLst>
      <p:ext uri="{BB962C8B-B14F-4D97-AF65-F5344CB8AC3E}">
        <p14:creationId xmlns:p14="http://schemas.microsoft.com/office/powerpoint/2010/main" val="32297608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CE23FA-FC71-4711-AF21-675512FF68BE}"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EB893E-06CD-43D1-891A-E25186AD91D1}" type="slidenum">
              <a:rPr lang="en-GB" smtClean="0"/>
              <a:t>‹#›</a:t>
            </a:fld>
            <a:endParaRPr lang="en-GB"/>
          </a:p>
        </p:txBody>
      </p:sp>
    </p:spTree>
    <p:extLst>
      <p:ext uri="{BB962C8B-B14F-4D97-AF65-F5344CB8AC3E}">
        <p14:creationId xmlns:p14="http://schemas.microsoft.com/office/powerpoint/2010/main" val="451651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CCE23FA-FC71-4711-AF21-675512FF68BE}" type="datetimeFigureOut">
              <a:rPr lang="en-GB" smtClean="0"/>
              <a:t>11/09/2026</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9EB893E-06CD-43D1-891A-E25186AD91D1}" type="slidenum">
              <a:rPr lang="en-GB" smtClean="0"/>
              <a:t>‹#›</a:t>
            </a:fld>
            <a:endParaRPr lang="en-GB"/>
          </a:p>
        </p:txBody>
      </p:sp>
    </p:spTree>
    <p:extLst>
      <p:ext uri="{BB962C8B-B14F-4D97-AF65-F5344CB8AC3E}">
        <p14:creationId xmlns:p14="http://schemas.microsoft.com/office/powerpoint/2010/main" val="3314060517"/>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image" Target="../media/image17.jpg"/><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3C2CFE1-122D-4C8B-BDE0-7EF9861E7152}"/>
              </a:ext>
            </a:extLst>
          </p:cNvPr>
          <p:cNvSpPr>
            <a:spLocks noGrp="1"/>
          </p:cNvSpPr>
          <p:nvPr>
            <p:ph type="title"/>
          </p:nvPr>
        </p:nvSpPr>
        <p:spPr>
          <a:xfrm>
            <a:off x="646113" y="452438"/>
            <a:ext cx="9404350" cy="5592762"/>
          </a:xfrm>
        </p:spPr>
        <p:txBody>
          <a:bodyPr>
            <a:normAutofit/>
          </a:bodyPr>
          <a:lstStyle/>
          <a:p>
            <a:pPr algn="ctr"/>
            <a:r>
              <a:rPr lang="en-GB" dirty="0"/>
              <a:t>Year 4 residential to </a:t>
            </a:r>
            <a:r>
              <a:rPr lang="en-GB" dirty="0" err="1"/>
              <a:t>Osmington</a:t>
            </a:r>
            <a:r>
              <a:rPr lang="en-GB" dirty="0"/>
              <a:t> Bay adventure centre</a:t>
            </a:r>
            <a:br>
              <a:rPr lang="en-GB" dirty="0"/>
            </a:br>
            <a:br>
              <a:rPr lang="en-GB" dirty="0"/>
            </a:br>
            <a:r>
              <a:rPr lang="en-GB" sz="6000" dirty="0"/>
              <a:t>19</a:t>
            </a:r>
            <a:r>
              <a:rPr lang="en-GB" sz="6000" baseline="30000" dirty="0"/>
              <a:t>th </a:t>
            </a:r>
            <a:r>
              <a:rPr lang="en-GB" sz="6000" dirty="0"/>
              <a:t>April – 21st April 2027</a:t>
            </a:r>
            <a:br>
              <a:rPr lang="en-GB" dirty="0"/>
            </a:br>
            <a:r>
              <a:rPr lang="en-GB" dirty="0" err="1"/>
              <a:t>Shortlake</a:t>
            </a:r>
            <a:r>
              <a:rPr lang="en-GB" dirty="0"/>
              <a:t> Ln</a:t>
            </a:r>
            <a:br>
              <a:rPr lang="en-GB" dirty="0"/>
            </a:br>
            <a:r>
              <a:rPr lang="en-GB" dirty="0" err="1"/>
              <a:t>Osmington</a:t>
            </a:r>
            <a:br>
              <a:rPr lang="en-GB" dirty="0"/>
            </a:br>
            <a:r>
              <a:rPr lang="en-GB" dirty="0"/>
              <a:t>Weymouth </a:t>
            </a:r>
            <a:br>
              <a:rPr lang="en-GB" dirty="0"/>
            </a:br>
            <a:r>
              <a:rPr lang="en-GB" dirty="0"/>
              <a:t>DT3 6EG</a:t>
            </a:r>
          </a:p>
        </p:txBody>
      </p:sp>
    </p:spTree>
    <p:extLst>
      <p:ext uri="{BB962C8B-B14F-4D97-AF65-F5344CB8AC3E}">
        <p14:creationId xmlns:p14="http://schemas.microsoft.com/office/powerpoint/2010/main" val="32413468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3C2CFE1-122D-4C8B-BDE0-7EF9861E7152}"/>
              </a:ext>
            </a:extLst>
          </p:cNvPr>
          <p:cNvSpPr>
            <a:spLocks noGrp="1"/>
          </p:cNvSpPr>
          <p:nvPr>
            <p:ph type="title"/>
          </p:nvPr>
        </p:nvSpPr>
        <p:spPr>
          <a:xfrm>
            <a:off x="646113" y="452438"/>
            <a:ext cx="10965042" cy="5592762"/>
          </a:xfrm>
        </p:spPr>
        <p:txBody>
          <a:bodyPr>
            <a:normAutofit fontScale="90000"/>
          </a:bodyPr>
          <a:lstStyle/>
          <a:p>
            <a:r>
              <a:rPr lang="en-GB" dirty="0"/>
              <a:t>Year 4 residential to </a:t>
            </a:r>
            <a:r>
              <a:rPr lang="en-GB" dirty="0" err="1"/>
              <a:t>Osmington</a:t>
            </a:r>
            <a:r>
              <a:rPr lang="en-GB" dirty="0"/>
              <a:t> Bay adventure centre</a:t>
            </a:r>
            <a:br>
              <a:rPr lang="en-GB" dirty="0"/>
            </a:br>
            <a:br>
              <a:rPr lang="en-GB" dirty="0"/>
            </a:br>
            <a:r>
              <a:rPr lang="en-GB" sz="4000" dirty="0"/>
              <a:t>Day 1 – Monday 19</a:t>
            </a:r>
            <a:r>
              <a:rPr lang="en-GB" sz="4000" baseline="30000" dirty="0"/>
              <a:t>th</a:t>
            </a:r>
            <a:r>
              <a:rPr lang="en-GB" sz="4000" dirty="0"/>
              <a:t> April</a:t>
            </a:r>
            <a:br>
              <a:rPr lang="en-GB" sz="4000" dirty="0"/>
            </a:br>
            <a:r>
              <a:rPr lang="en-GB" sz="4000" dirty="0"/>
              <a:t>We leave at 8.00am on Monday morning. Our first stop will be </a:t>
            </a:r>
            <a:r>
              <a:rPr lang="en-GB" sz="4000" dirty="0" err="1"/>
              <a:t>Durdle</a:t>
            </a:r>
            <a:r>
              <a:rPr lang="en-GB" sz="4000" dirty="0"/>
              <a:t> Door to look at coastal formations.  Here we eat our packed lunch and then we head on to </a:t>
            </a:r>
            <a:r>
              <a:rPr lang="en-GB" sz="4000" dirty="0" err="1"/>
              <a:t>Osmington</a:t>
            </a:r>
            <a:r>
              <a:rPr lang="en-GB" sz="4000" dirty="0"/>
              <a:t> Bay. </a:t>
            </a:r>
            <a:endParaRPr lang="en-GB" dirty="0"/>
          </a:p>
        </p:txBody>
      </p:sp>
    </p:spTree>
    <p:extLst>
      <p:ext uri="{BB962C8B-B14F-4D97-AF65-F5344CB8AC3E}">
        <p14:creationId xmlns:p14="http://schemas.microsoft.com/office/powerpoint/2010/main" val="7150360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64ED4-3F13-4034-A613-B86002F86459}"/>
              </a:ext>
            </a:extLst>
          </p:cNvPr>
          <p:cNvSpPr>
            <a:spLocks noGrp="1"/>
          </p:cNvSpPr>
          <p:nvPr>
            <p:ph type="title"/>
          </p:nvPr>
        </p:nvSpPr>
        <p:spPr>
          <a:xfrm>
            <a:off x="8462962" y="2563282"/>
            <a:ext cx="3729038" cy="888385"/>
          </a:xfrm>
        </p:spPr>
        <p:txBody>
          <a:bodyPr/>
          <a:lstStyle/>
          <a:p>
            <a:r>
              <a:rPr lang="en-GB" dirty="0" err="1"/>
              <a:t>Durdle</a:t>
            </a:r>
            <a:r>
              <a:rPr lang="en-GB" dirty="0"/>
              <a:t> Door</a:t>
            </a:r>
          </a:p>
        </p:txBody>
      </p:sp>
      <p:pic>
        <p:nvPicPr>
          <p:cNvPr id="6" name="Picture 5">
            <a:extLst>
              <a:ext uri="{FF2B5EF4-FFF2-40B4-BE49-F238E27FC236}">
                <a16:creationId xmlns:a16="http://schemas.microsoft.com/office/drawing/2014/main" id="{15FE3411-0F89-4569-83B6-53592FC87A51}"/>
              </a:ext>
            </a:extLst>
          </p:cNvPr>
          <p:cNvPicPr>
            <a:picLocks noChangeAspect="1"/>
          </p:cNvPicPr>
          <p:nvPr/>
        </p:nvPicPr>
        <p:blipFill>
          <a:blip r:embed="rId3"/>
          <a:stretch>
            <a:fillRect/>
          </a:stretch>
        </p:blipFill>
        <p:spPr>
          <a:xfrm>
            <a:off x="147637" y="138112"/>
            <a:ext cx="8065030" cy="6061374"/>
          </a:xfrm>
          <a:prstGeom prst="rect">
            <a:avLst/>
          </a:prstGeom>
        </p:spPr>
      </p:pic>
      <p:sp>
        <p:nvSpPr>
          <p:cNvPr id="8" name="Title 1">
            <a:extLst>
              <a:ext uri="{FF2B5EF4-FFF2-40B4-BE49-F238E27FC236}">
                <a16:creationId xmlns:a16="http://schemas.microsoft.com/office/drawing/2014/main" id="{4B0BE21E-73C5-4A97-8B46-3DD4C1474747}"/>
              </a:ext>
            </a:extLst>
          </p:cNvPr>
          <p:cNvSpPr txBox="1">
            <a:spLocks/>
          </p:cNvSpPr>
          <p:nvPr/>
        </p:nvSpPr>
        <p:spPr>
          <a:xfrm>
            <a:off x="2175855" y="5709881"/>
            <a:ext cx="5748338" cy="888385"/>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dirty="0"/>
          </a:p>
        </p:txBody>
      </p:sp>
    </p:spTree>
    <p:extLst>
      <p:ext uri="{BB962C8B-B14F-4D97-AF65-F5344CB8AC3E}">
        <p14:creationId xmlns:p14="http://schemas.microsoft.com/office/powerpoint/2010/main" val="31161318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64ED4-3F13-4034-A613-B86002F86459}"/>
              </a:ext>
            </a:extLst>
          </p:cNvPr>
          <p:cNvSpPr>
            <a:spLocks noGrp="1"/>
          </p:cNvSpPr>
          <p:nvPr>
            <p:ph type="title"/>
          </p:nvPr>
        </p:nvSpPr>
        <p:spPr>
          <a:xfrm>
            <a:off x="311336" y="259734"/>
            <a:ext cx="3729038" cy="888385"/>
          </a:xfrm>
        </p:spPr>
        <p:txBody>
          <a:bodyPr/>
          <a:lstStyle/>
          <a:p>
            <a:r>
              <a:rPr lang="en-GB" dirty="0" err="1"/>
              <a:t>Durdle</a:t>
            </a:r>
            <a:r>
              <a:rPr lang="en-GB" dirty="0"/>
              <a:t> Door</a:t>
            </a:r>
          </a:p>
        </p:txBody>
      </p:sp>
      <p:sp>
        <p:nvSpPr>
          <p:cNvPr id="8" name="Title 1">
            <a:extLst>
              <a:ext uri="{FF2B5EF4-FFF2-40B4-BE49-F238E27FC236}">
                <a16:creationId xmlns:a16="http://schemas.microsoft.com/office/drawing/2014/main" id="{4B0BE21E-73C5-4A97-8B46-3DD4C1474747}"/>
              </a:ext>
            </a:extLst>
          </p:cNvPr>
          <p:cNvSpPr txBox="1">
            <a:spLocks/>
          </p:cNvSpPr>
          <p:nvPr/>
        </p:nvSpPr>
        <p:spPr>
          <a:xfrm>
            <a:off x="2175855" y="5709881"/>
            <a:ext cx="5748338" cy="888385"/>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dirty="0"/>
          </a:p>
        </p:txBody>
      </p:sp>
      <p:pic>
        <p:nvPicPr>
          <p:cNvPr id="7" name="Picture 6">
            <a:extLst>
              <a:ext uri="{FF2B5EF4-FFF2-40B4-BE49-F238E27FC236}">
                <a16:creationId xmlns:a16="http://schemas.microsoft.com/office/drawing/2014/main" id="{61B168BF-6BB8-471E-AA43-AA9DAB2D40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036" y="1056294"/>
            <a:ext cx="5029200" cy="3771900"/>
          </a:xfrm>
          <a:prstGeom prst="rect">
            <a:avLst/>
          </a:prstGeom>
        </p:spPr>
      </p:pic>
      <p:pic>
        <p:nvPicPr>
          <p:cNvPr id="10" name="Picture 9">
            <a:extLst>
              <a:ext uri="{FF2B5EF4-FFF2-40B4-BE49-F238E27FC236}">
                <a16:creationId xmlns:a16="http://schemas.microsoft.com/office/drawing/2014/main" id="{C07333EA-053E-4D7A-AEC3-9DEA887962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3227" y="2421766"/>
            <a:ext cx="4396256" cy="3297192"/>
          </a:xfrm>
          <a:prstGeom prst="rect">
            <a:avLst/>
          </a:prstGeom>
        </p:spPr>
      </p:pic>
    </p:spTree>
    <p:extLst>
      <p:ext uri="{BB962C8B-B14F-4D97-AF65-F5344CB8AC3E}">
        <p14:creationId xmlns:p14="http://schemas.microsoft.com/office/powerpoint/2010/main" val="3327657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A7B911F-1ADE-4E25-AF1D-EE08032C0835}"/>
              </a:ext>
            </a:extLst>
          </p:cNvPr>
          <p:cNvPicPr>
            <a:picLocks noChangeAspect="1"/>
          </p:cNvPicPr>
          <p:nvPr/>
        </p:nvPicPr>
        <p:blipFill>
          <a:blip r:embed="rId3"/>
          <a:stretch>
            <a:fillRect/>
          </a:stretch>
        </p:blipFill>
        <p:spPr>
          <a:xfrm>
            <a:off x="1541078" y="1693332"/>
            <a:ext cx="9134890" cy="4711949"/>
          </a:xfrm>
          <a:prstGeom prst="rect">
            <a:avLst/>
          </a:prstGeom>
        </p:spPr>
      </p:pic>
      <p:sp>
        <p:nvSpPr>
          <p:cNvPr id="3" name="Title 2">
            <a:extLst>
              <a:ext uri="{FF2B5EF4-FFF2-40B4-BE49-F238E27FC236}">
                <a16:creationId xmlns:a16="http://schemas.microsoft.com/office/drawing/2014/main" id="{6D7CFA7B-26FC-4BE9-B102-804C25EA0B5E}"/>
              </a:ext>
            </a:extLst>
          </p:cNvPr>
          <p:cNvSpPr>
            <a:spLocks noGrp="1"/>
          </p:cNvSpPr>
          <p:nvPr>
            <p:ph type="title"/>
          </p:nvPr>
        </p:nvSpPr>
        <p:spPr>
          <a:xfrm>
            <a:off x="2333712" y="549838"/>
            <a:ext cx="7549622" cy="1400530"/>
          </a:xfrm>
        </p:spPr>
        <p:txBody>
          <a:bodyPr/>
          <a:lstStyle/>
          <a:p>
            <a:pPr algn="ctr"/>
            <a:r>
              <a:rPr lang="en-GB" dirty="0" err="1"/>
              <a:t>Osmington</a:t>
            </a:r>
            <a:r>
              <a:rPr lang="en-GB" dirty="0"/>
              <a:t> Bay PGL site</a:t>
            </a:r>
          </a:p>
        </p:txBody>
      </p:sp>
    </p:spTree>
    <p:extLst>
      <p:ext uri="{BB962C8B-B14F-4D97-AF65-F5344CB8AC3E}">
        <p14:creationId xmlns:p14="http://schemas.microsoft.com/office/powerpoint/2010/main" val="37284968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5288F-B983-457B-B56D-F15EE3FC631C}"/>
              </a:ext>
            </a:extLst>
          </p:cNvPr>
          <p:cNvSpPr>
            <a:spLocks noGrp="1"/>
          </p:cNvSpPr>
          <p:nvPr>
            <p:ph type="title"/>
          </p:nvPr>
        </p:nvSpPr>
        <p:spPr>
          <a:xfrm>
            <a:off x="3583274" y="350626"/>
            <a:ext cx="9404723" cy="1400530"/>
          </a:xfrm>
        </p:spPr>
        <p:txBody>
          <a:bodyPr/>
          <a:lstStyle/>
          <a:p>
            <a:r>
              <a:rPr lang="en-GB" dirty="0"/>
              <a:t>WHERE WILL I SLEEP? </a:t>
            </a:r>
          </a:p>
        </p:txBody>
      </p:sp>
      <p:pic>
        <p:nvPicPr>
          <p:cNvPr id="16" name="Content Placeholder 15">
            <a:extLst>
              <a:ext uri="{FF2B5EF4-FFF2-40B4-BE49-F238E27FC236}">
                <a16:creationId xmlns:a16="http://schemas.microsoft.com/office/drawing/2014/main" id="{AB6F994E-83D3-41DF-84EC-E449F4A89479}"/>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316823" y="2336739"/>
            <a:ext cx="5602676" cy="3151505"/>
          </a:xfrm>
        </p:spPr>
      </p:pic>
      <p:pic>
        <p:nvPicPr>
          <p:cNvPr id="18" name="Content Placeholder 17">
            <a:extLst>
              <a:ext uri="{FF2B5EF4-FFF2-40B4-BE49-F238E27FC236}">
                <a16:creationId xmlns:a16="http://schemas.microsoft.com/office/drawing/2014/main" id="{C5825196-AA45-40D1-B8D0-5AC0305757D2}"/>
              </a:ext>
            </a:extLst>
          </p:cNvPr>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6167994" y="1328313"/>
            <a:ext cx="5818695" cy="3273015"/>
          </a:xfrm>
        </p:spPr>
      </p:pic>
    </p:spTree>
    <p:extLst>
      <p:ext uri="{BB962C8B-B14F-4D97-AF65-F5344CB8AC3E}">
        <p14:creationId xmlns:p14="http://schemas.microsoft.com/office/powerpoint/2010/main" val="21933650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BB4AD-D1A6-4F83-A119-070EA40D650C}"/>
              </a:ext>
            </a:extLst>
          </p:cNvPr>
          <p:cNvSpPr>
            <a:spLocks noGrp="1"/>
          </p:cNvSpPr>
          <p:nvPr>
            <p:ph type="title"/>
          </p:nvPr>
        </p:nvSpPr>
        <p:spPr>
          <a:xfrm>
            <a:off x="894056" y="994076"/>
            <a:ext cx="2514502" cy="1400530"/>
          </a:xfrm>
        </p:spPr>
        <p:txBody>
          <a:bodyPr/>
          <a:lstStyle/>
          <a:p>
            <a:r>
              <a:rPr lang="en-GB" dirty="0"/>
              <a:t>What will I eat?</a:t>
            </a:r>
          </a:p>
        </p:txBody>
      </p:sp>
      <p:pic>
        <p:nvPicPr>
          <p:cNvPr id="6" name="Content Placeholder 5">
            <a:extLst>
              <a:ext uri="{FF2B5EF4-FFF2-40B4-BE49-F238E27FC236}">
                <a16:creationId xmlns:a16="http://schemas.microsoft.com/office/drawing/2014/main" id="{3B3A025E-1D2D-45B5-802A-0C400E428AE9}"/>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78063" y="3376326"/>
            <a:ext cx="5859675" cy="3296067"/>
          </a:xfrm>
        </p:spPr>
      </p:pic>
      <p:pic>
        <p:nvPicPr>
          <p:cNvPr id="8" name="Content Placeholder 7">
            <a:extLst>
              <a:ext uri="{FF2B5EF4-FFF2-40B4-BE49-F238E27FC236}">
                <a16:creationId xmlns:a16="http://schemas.microsoft.com/office/drawing/2014/main" id="{93CFFAFF-57D5-455A-90C9-D0A8D9B2969E}"/>
              </a:ext>
            </a:extLst>
          </p:cNvPr>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6331620" y="203534"/>
            <a:ext cx="5734163" cy="3225466"/>
          </a:xfrm>
        </p:spPr>
      </p:pic>
      <p:pic>
        <p:nvPicPr>
          <p:cNvPr id="14" name="Picture 13">
            <a:extLst>
              <a:ext uri="{FF2B5EF4-FFF2-40B4-BE49-F238E27FC236}">
                <a16:creationId xmlns:a16="http://schemas.microsoft.com/office/drawing/2014/main" id="{B60E5FBF-ACB9-4789-B7C6-BD15AC24DD33}"/>
              </a:ext>
            </a:extLst>
          </p:cNvPr>
          <p:cNvPicPr>
            <a:picLocks noChangeAspect="1"/>
          </p:cNvPicPr>
          <p:nvPr/>
        </p:nvPicPr>
        <p:blipFill>
          <a:blip r:embed="rId5"/>
          <a:stretch>
            <a:fillRect/>
          </a:stretch>
        </p:blipFill>
        <p:spPr>
          <a:xfrm>
            <a:off x="9995428" y="4030134"/>
            <a:ext cx="1817733" cy="1760482"/>
          </a:xfrm>
          <a:prstGeom prst="rect">
            <a:avLst/>
          </a:prstGeom>
        </p:spPr>
      </p:pic>
      <p:sp>
        <p:nvSpPr>
          <p:cNvPr id="15" name="Rectangle 14">
            <a:extLst>
              <a:ext uri="{FF2B5EF4-FFF2-40B4-BE49-F238E27FC236}">
                <a16:creationId xmlns:a16="http://schemas.microsoft.com/office/drawing/2014/main" id="{B2F404C6-4FCD-4892-AA25-F45D9DA48B32}"/>
              </a:ext>
            </a:extLst>
          </p:cNvPr>
          <p:cNvSpPr/>
          <p:nvPr/>
        </p:nvSpPr>
        <p:spPr>
          <a:xfrm>
            <a:off x="6379190" y="6370722"/>
            <a:ext cx="5812810" cy="369332"/>
          </a:xfrm>
          <a:prstGeom prst="rect">
            <a:avLst/>
          </a:prstGeom>
        </p:spPr>
        <p:txBody>
          <a:bodyPr wrap="none">
            <a:spAutoFit/>
          </a:bodyPr>
          <a:lstStyle/>
          <a:p>
            <a:r>
              <a:rPr lang="en-GB" dirty="0"/>
              <a:t>https://adventureholidays.pgl.co.uk/uk-pgl-menu/</a:t>
            </a:r>
          </a:p>
        </p:txBody>
      </p:sp>
    </p:spTree>
    <p:extLst>
      <p:ext uri="{BB962C8B-B14F-4D97-AF65-F5344CB8AC3E}">
        <p14:creationId xmlns:p14="http://schemas.microsoft.com/office/powerpoint/2010/main" val="33759017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3C2CFE1-122D-4C8B-BDE0-7EF9861E7152}"/>
              </a:ext>
            </a:extLst>
          </p:cNvPr>
          <p:cNvSpPr>
            <a:spLocks noGrp="1"/>
          </p:cNvSpPr>
          <p:nvPr>
            <p:ph type="title"/>
          </p:nvPr>
        </p:nvSpPr>
        <p:spPr>
          <a:xfrm>
            <a:off x="646113" y="452438"/>
            <a:ext cx="10965042" cy="5592762"/>
          </a:xfrm>
        </p:spPr>
        <p:txBody>
          <a:bodyPr>
            <a:normAutofit fontScale="90000"/>
          </a:bodyPr>
          <a:lstStyle/>
          <a:p>
            <a:r>
              <a:rPr lang="en-GB" dirty="0"/>
              <a:t>Year 4 residential to </a:t>
            </a:r>
            <a:r>
              <a:rPr lang="en-GB" dirty="0" err="1"/>
              <a:t>Osmington</a:t>
            </a:r>
            <a:r>
              <a:rPr lang="en-GB" dirty="0"/>
              <a:t> Bay adventure centre</a:t>
            </a:r>
            <a:br>
              <a:rPr lang="en-GB" dirty="0"/>
            </a:br>
            <a:br>
              <a:rPr lang="en-GB" dirty="0"/>
            </a:br>
            <a:r>
              <a:rPr lang="en-GB" sz="4000" dirty="0"/>
              <a:t>Day 1 – Monday 19th April – Continued…</a:t>
            </a:r>
            <a:br>
              <a:rPr lang="en-GB" sz="4000" dirty="0"/>
            </a:br>
            <a:r>
              <a:rPr lang="en-GB" sz="4000" dirty="0"/>
              <a:t>On arrival at the centre, we meet our PGL reps and they send us off to our first activities.</a:t>
            </a:r>
            <a:br>
              <a:rPr lang="en-GB" sz="4000" dirty="0"/>
            </a:br>
            <a:r>
              <a:rPr lang="en-GB" sz="4000" dirty="0"/>
              <a:t>This is followed by time to settle in to our rooms before dinner and evening activities.</a:t>
            </a:r>
            <a:br>
              <a:rPr lang="en-GB" sz="4000" dirty="0"/>
            </a:br>
            <a:r>
              <a:rPr lang="en-GB" sz="4000" dirty="0"/>
              <a:t>Lights out is around 9 – 9:30pm. </a:t>
            </a:r>
            <a:endParaRPr lang="en-GB" dirty="0"/>
          </a:p>
        </p:txBody>
      </p:sp>
    </p:spTree>
    <p:extLst>
      <p:ext uri="{BB962C8B-B14F-4D97-AF65-F5344CB8AC3E}">
        <p14:creationId xmlns:p14="http://schemas.microsoft.com/office/powerpoint/2010/main" val="9261917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93C7C535-CDB8-46CF-A0E2-D0A4865D93AB}"/>
              </a:ext>
            </a:extLst>
          </p:cNvPr>
          <p:cNvSpPr>
            <a:spLocks noGrp="1"/>
          </p:cNvSpPr>
          <p:nvPr>
            <p:ph type="title"/>
          </p:nvPr>
        </p:nvSpPr>
        <p:spPr>
          <a:xfrm>
            <a:off x="646113" y="452438"/>
            <a:ext cx="9404350" cy="1400175"/>
          </a:xfrm>
        </p:spPr>
        <p:txBody>
          <a:bodyPr/>
          <a:lstStyle/>
          <a:p>
            <a:r>
              <a:rPr lang="en-GB" dirty="0"/>
              <a:t>Activities…</a:t>
            </a:r>
          </a:p>
        </p:txBody>
      </p:sp>
      <p:pic>
        <p:nvPicPr>
          <p:cNvPr id="6" name="Picture 5">
            <a:extLst>
              <a:ext uri="{FF2B5EF4-FFF2-40B4-BE49-F238E27FC236}">
                <a16:creationId xmlns:a16="http://schemas.microsoft.com/office/drawing/2014/main" id="{D843A933-C0C8-45AF-AB3C-E1351099E8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1726203" y="2098050"/>
            <a:ext cx="3322672" cy="2492004"/>
          </a:xfrm>
          <a:prstGeom prst="rect">
            <a:avLst/>
          </a:prstGeom>
        </p:spPr>
      </p:pic>
      <p:pic>
        <p:nvPicPr>
          <p:cNvPr id="4" name="Picture 3">
            <a:extLst>
              <a:ext uri="{FF2B5EF4-FFF2-40B4-BE49-F238E27FC236}">
                <a16:creationId xmlns:a16="http://schemas.microsoft.com/office/drawing/2014/main" id="{55C7F300-34D0-4C70-AFA7-53B70850C4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17142" y="1260760"/>
            <a:ext cx="3866641" cy="5144802"/>
          </a:xfrm>
          <a:prstGeom prst="rect">
            <a:avLst/>
          </a:prstGeom>
        </p:spPr>
      </p:pic>
      <p:pic>
        <p:nvPicPr>
          <p:cNvPr id="11" name="Picture 10">
            <a:extLst>
              <a:ext uri="{FF2B5EF4-FFF2-40B4-BE49-F238E27FC236}">
                <a16:creationId xmlns:a16="http://schemas.microsoft.com/office/drawing/2014/main" id="{A9A71702-A76C-417E-8A1A-1469DC92841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47153" y="2539200"/>
            <a:ext cx="2464593" cy="3286124"/>
          </a:xfrm>
          <a:prstGeom prst="rect">
            <a:avLst/>
          </a:prstGeom>
        </p:spPr>
      </p:pic>
    </p:spTree>
    <p:extLst>
      <p:ext uri="{BB962C8B-B14F-4D97-AF65-F5344CB8AC3E}">
        <p14:creationId xmlns:p14="http://schemas.microsoft.com/office/powerpoint/2010/main" val="42770897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3C2CFE1-122D-4C8B-BDE0-7EF9861E7152}"/>
              </a:ext>
            </a:extLst>
          </p:cNvPr>
          <p:cNvSpPr>
            <a:spLocks noGrp="1"/>
          </p:cNvSpPr>
          <p:nvPr>
            <p:ph type="title"/>
          </p:nvPr>
        </p:nvSpPr>
        <p:spPr>
          <a:xfrm>
            <a:off x="646113" y="452438"/>
            <a:ext cx="10965042" cy="5592762"/>
          </a:xfrm>
        </p:spPr>
        <p:txBody>
          <a:bodyPr>
            <a:normAutofit/>
          </a:bodyPr>
          <a:lstStyle/>
          <a:p>
            <a:r>
              <a:rPr lang="en-GB" dirty="0"/>
              <a:t>Year 4 residential to </a:t>
            </a:r>
            <a:r>
              <a:rPr lang="en-GB" dirty="0" err="1"/>
              <a:t>Osmington</a:t>
            </a:r>
            <a:r>
              <a:rPr lang="en-GB" dirty="0"/>
              <a:t> Bay adventure centre</a:t>
            </a:r>
            <a:br>
              <a:rPr lang="en-GB" dirty="0"/>
            </a:br>
            <a:br>
              <a:rPr lang="en-GB" dirty="0"/>
            </a:br>
            <a:r>
              <a:rPr lang="en-GB" sz="4000" dirty="0"/>
              <a:t>Day 2 – Tuesday 20th April – </a:t>
            </a:r>
            <a:br>
              <a:rPr lang="en-GB" sz="4000" dirty="0"/>
            </a:br>
            <a:r>
              <a:rPr lang="en-GB" sz="4000" dirty="0"/>
              <a:t>We have a full day of activities at the centre. Our day includes a cooked breakfast and lunch!</a:t>
            </a:r>
            <a:endParaRPr lang="en-GB" dirty="0"/>
          </a:p>
        </p:txBody>
      </p:sp>
    </p:spTree>
    <p:extLst>
      <p:ext uri="{BB962C8B-B14F-4D97-AF65-F5344CB8AC3E}">
        <p14:creationId xmlns:p14="http://schemas.microsoft.com/office/powerpoint/2010/main" val="20914087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CE9A4296-7039-4909-B2E5-A3C6DA15C9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8426" y="1284623"/>
            <a:ext cx="6473652" cy="4855239"/>
          </a:xfrm>
          <a:prstGeom prst="rect">
            <a:avLst/>
          </a:prstGeom>
        </p:spPr>
      </p:pic>
      <p:pic>
        <p:nvPicPr>
          <p:cNvPr id="3" name="Picture 2">
            <a:extLst>
              <a:ext uri="{FF2B5EF4-FFF2-40B4-BE49-F238E27FC236}">
                <a16:creationId xmlns:a16="http://schemas.microsoft.com/office/drawing/2014/main" id="{8AB2450C-AF4E-E2FC-34CC-80B39FD5B85C}"/>
              </a:ext>
            </a:extLst>
          </p:cNvPr>
          <p:cNvPicPr>
            <a:picLocks noChangeAspect="1"/>
          </p:cNvPicPr>
          <p:nvPr/>
        </p:nvPicPr>
        <p:blipFill>
          <a:blip r:embed="rId4"/>
          <a:stretch>
            <a:fillRect/>
          </a:stretch>
        </p:blipFill>
        <p:spPr>
          <a:xfrm>
            <a:off x="166679" y="713677"/>
            <a:ext cx="3783193" cy="4560849"/>
          </a:xfrm>
          <a:prstGeom prst="rect">
            <a:avLst/>
          </a:prstGeom>
        </p:spPr>
      </p:pic>
    </p:spTree>
    <p:extLst>
      <p:ext uri="{BB962C8B-B14F-4D97-AF65-F5344CB8AC3E}">
        <p14:creationId xmlns:p14="http://schemas.microsoft.com/office/powerpoint/2010/main" val="27142207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3C2CFE1-122D-4C8B-BDE0-7EF9861E7152}"/>
              </a:ext>
            </a:extLst>
          </p:cNvPr>
          <p:cNvSpPr>
            <a:spLocks noGrp="1"/>
          </p:cNvSpPr>
          <p:nvPr>
            <p:ph type="title"/>
          </p:nvPr>
        </p:nvSpPr>
        <p:spPr>
          <a:xfrm>
            <a:off x="646113" y="452438"/>
            <a:ext cx="10965042" cy="5592762"/>
          </a:xfrm>
        </p:spPr>
        <p:txBody>
          <a:bodyPr>
            <a:normAutofit fontScale="90000"/>
          </a:bodyPr>
          <a:lstStyle/>
          <a:p>
            <a:r>
              <a:rPr lang="en-GB" dirty="0"/>
              <a:t>Year 4 residential to </a:t>
            </a:r>
            <a:r>
              <a:rPr lang="en-GB" dirty="0" err="1"/>
              <a:t>Osmington</a:t>
            </a:r>
            <a:r>
              <a:rPr lang="en-GB" dirty="0"/>
              <a:t> Bay adventure centre</a:t>
            </a:r>
            <a:br>
              <a:rPr lang="en-GB" dirty="0"/>
            </a:br>
            <a:br>
              <a:rPr lang="en-GB" dirty="0"/>
            </a:br>
            <a:r>
              <a:rPr lang="en-GB" sz="4000" dirty="0"/>
              <a:t>Day 2 – Tuesday 20</a:t>
            </a:r>
            <a:r>
              <a:rPr lang="en-GB" sz="4000" baseline="30000" dirty="0"/>
              <a:t>th</a:t>
            </a:r>
            <a:r>
              <a:rPr lang="en-GB" sz="4000" dirty="0"/>
              <a:t> April – </a:t>
            </a:r>
            <a:br>
              <a:rPr lang="en-GB" sz="4000" dirty="0"/>
            </a:br>
            <a:r>
              <a:rPr lang="en-GB" sz="4000" dirty="0"/>
              <a:t>After dinner there will be more fun and games before bed.</a:t>
            </a:r>
            <a:br>
              <a:rPr lang="en-GB" sz="4000" dirty="0"/>
            </a:br>
            <a:r>
              <a:rPr lang="en-GB" sz="4000" dirty="0"/>
              <a:t>Lights out will be around 9pm.</a:t>
            </a:r>
            <a:br>
              <a:rPr lang="en-GB" sz="4000" dirty="0"/>
            </a:br>
            <a:r>
              <a:rPr lang="en-GB" sz="4000" dirty="0"/>
              <a:t>Night two is usually much quieter than night one! </a:t>
            </a:r>
            <a:endParaRPr lang="en-GB" dirty="0"/>
          </a:p>
        </p:txBody>
      </p:sp>
    </p:spTree>
    <p:extLst>
      <p:ext uri="{BB962C8B-B14F-4D97-AF65-F5344CB8AC3E}">
        <p14:creationId xmlns:p14="http://schemas.microsoft.com/office/powerpoint/2010/main" val="15659153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3C2CFE1-122D-4C8B-BDE0-7EF9861E7152}"/>
              </a:ext>
            </a:extLst>
          </p:cNvPr>
          <p:cNvSpPr>
            <a:spLocks noGrp="1"/>
          </p:cNvSpPr>
          <p:nvPr>
            <p:ph type="title"/>
          </p:nvPr>
        </p:nvSpPr>
        <p:spPr>
          <a:xfrm>
            <a:off x="646113" y="452438"/>
            <a:ext cx="10965042" cy="5592762"/>
          </a:xfrm>
        </p:spPr>
        <p:txBody>
          <a:bodyPr>
            <a:normAutofit fontScale="90000"/>
          </a:bodyPr>
          <a:lstStyle/>
          <a:p>
            <a:r>
              <a:rPr lang="en-GB" dirty="0"/>
              <a:t>Year 4 residential to </a:t>
            </a:r>
            <a:r>
              <a:rPr lang="en-GB" dirty="0" err="1"/>
              <a:t>Osmington</a:t>
            </a:r>
            <a:r>
              <a:rPr lang="en-GB" dirty="0"/>
              <a:t> Bay adventure centre</a:t>
            </a:r>
            <a:br>
              <a:rPr lang="en-GB" dirty="0"/>
            </a:br>
            <a:br>
              <a:rPr lang="en-GB" dirty="0"/>
            </a:br>
            <a:r>
              <a:rPr lang="en-GB" sz="4000" dirty="0"/>
              <a:t>Day 3 – Wednesday 21st April– </a:t>
            </a:r>
            <a:br>
              <a:rPr lang="en-GB" sz="4000" dirty="0"/>
            </a:br>
            <a:r>
              <a:rPr lang="en-GB" sz="4000" dirty="0"/>
              <a:t>On the last day we will be up and packed before breakfast.  Then we head off to another round of activities. After another cooked lunch, we board the coaches and head for home.  We will arrive back at </a:t>
            </a:r>
            <a:r>
              <a:rPr lang="en-GB" sz="4000" dirty="0" err="1"/>
              <a:t>Heatherside</a:t>
            </a:r>
            <a:r>
              <a:rPr lang="en-GB" sz="4000" dirty="0"/>
              <a:t> around 5pm.</a:t>
            </a:r>
            <a:endParaRPr lang="en-GB" dirty="0"/>
          </a:p>
        </p:txBody>
      </p:sp>
    </p:spTree>
    <p:extLst>
      <p:ext uri="{BB962C8B-B14F-4D97-AF65-F5344CB8AC3E}">
        <p14:creationId xmlns:p14="http://schemas.microsoft.com/office/powerpoint/2010/main" val="18908089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3C2CFE1-122D-4C8B-BDE0-7EF9861E7152}"/>
              </a:ext>
            </a:extLst>
          </p:cNvPr>
          <p:cNvSpPr>
            <a:spLocks noGrp="1"/>
          </p:cNvSpPr>
          <p:nvPr>
            <p:ph type="title"/>
          </p:nvPr>
        </p:nvSpPr>
        <p:spPr>
          <a:xfrm>
            <a:off x="646113" y="452438"/>
            <a:ext cx="10965042" cy="6034626"/>
          </a:xfrm>
        </p:spPr>
        <p:txBody>
          <a:bodyPr>
            <a:normAutofit/>
          </a:bodyPr>
          <a:lstStyle/>
          <a:p>
            <a:r>
              <a:rPr lang="en-GB" dirty="0"/>
              <a:t>Year 4 residential to </a:t>
            </a:r>
            <a:r>
              <a:rPr lang="en-GB" dirty="0" err="1"/>
              <a:t>Osmington</a:t>
            </a:r>
            <a:r>
              <a:rPr lang="en-GB" dirty="0"/>
              <a:t> Bay adventure centre</a:t>
            </a:r>
            <a:br>
              <a:rPr lang="en-GB" dirty="0"/>
            </a:br>
            <a:r>
              <a:rPr lang="en-GB" b="1" u="sng" dirty="0" err="1"/>
              <a:t>Activites</a:t>
            </a:r>
            <a:r>
              <a:rPr lang="en-GB" b="1" u="sng" dirty="0"/>
              <a:t> –</a:t>
            </a:r>
            <a:br>
              <a:rPr lang="en-GB" dirty="0"/>
            </a:br>
            <a:r>
              <a:rPr lang="en-GB" dirty="0" err="1"/>
              <a:t>Aeroball</a:t>
            </a:r>
            <a:r>
              <a:rPr lang="en-GB" dirty="0"/>
              <a:t>, Archery, Orienteering, Team Games, Survival skills, Climbing, Campfire fun and more!</a:t>
            </a:r>
            <a:br>
              <a:rPr lang="en-GB" dirty="0"/>
            </a:br>
            <a:endParaRPr lang="en-GB" dirty="0"/>
          </a:p>
        </p:txBody>
      </p:sp>
    </p:spTree>
    <p:extLst>
      <p:ext uri="{BB962C8B-B14F-4D97-AF65-F5344CB8AC3E}">
        <p14:creationId xmlns:p14="http://schemas.microsoft.com/office/powerpoint/2010/main" val="23086727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00BE63F-7714-4323-B419-58B49DB50857}"/>
              </a:ext>
            </a:extLst>
          </p:cNvPr>
          <p:cNvSpPr/>
          <p:nvPr/>
        </p:nvSpPr>
        <p:spPr>
          <a:xfrm>
            <a:off x="1669002" y="225083"/>
            <a:ext cx="9926304" cy="646331"/>
          </a:xfrm>
          <a:prstGeom prst="rect">
            <a:avLst/>
          </a:prstGeom>
        </p:spPr>
        <p:txBody>
          <a:bodyPr wrap="square">
            <a:spAutoFit/>
          </a:bodyPr>
          <a:lstStyle/>
          <a:p>
            <a:r>
              <a:rPr lang="en-GB" sz="3600" dirty="0"/>
              <a:t>Suggested kit list – All items </a:t>
            </a:r>
            <a:r>
              <a:rPr lang="en-GB" sz="3600" u="sng" dirty="0"/>
              <a:t>must be named</a:t>
            </a:r>
          </a:p>
        </p:txBody>
      </p:sp>
      <p:sp>
        <p:nvSpPr>
          <p:cNvPr id="3" name="Rectangle 2">
            <a:extLst>
              <a:ext uri="{FF2B5EF4-FFF2-40B4-BE49-F238E27FC236}">
                <a16:creationId xmlns:a16="http://schemas.microsoft.com/office/drawing/2014/main" id="{FF0F15C9-0ADF-4B02-B3EE-AED28F07F816}"/>
              </a:ext>
            </a:extLst>
          </p:cNvPr>
          <p:cNvSpPr/>
          <p:nvPr/>
        </p:nvSpPr>
        <p:spPr>
          <a:xfrm>
            <a:off x="194252" y="1521318"/>
            <a:ext cx="6096000" cy="4524315"/>
          </a:xfrm>
          <a:prstGeom prst="rect">
            <a:avLst/>
          </a:prstGeom>
        </p:spPr>
        <p:txBody>
          <a:bodyPr>
            <a:spAutoFit/>
          </a:bodyPr>
          <a:lstStyle/>
          <a:p>
            <a:r>
              <a:rPr lang="en-GB" dirty="0"/>
              <a:t>1 pair of comfortable, closed Walking shoes;</a:t>
            </a:r>
          </a:p>
          <a:p>
            <a:r>
              <a:rPr lang="en-GB" dirty="0"/>
              <a:t>1 pair trainers / indoor shoes;</a:t>
            </a:r>
          </a:p>
          <a:p>
            <a:r>
              <a:rPr lang="en-GB" dirty="0"/>
              <a:t>4 pairs underwear;</a:t>
            </a:r>
          </a:p>
          <a:p>
            <a:r>
              <a:rPr lang="en-GB" dirty="0"/>
              <a:t>4 T-shirts;</a:t>
            </a:r>
          </a:p>
          <a:p>
            <a:r>
              <a:rPr lang="en-GB" dirty="0"/>
              <a:t>2 jumpers/ fleeces;</a:t>
            </a:r>
          </a:p>
          <a:p>
            <a:r>
              <a:rPr lang="en-GB" dirty="0"/>
              <a:t>3 pairs of trousers/leggings/tracksuit (not jeans);</a:t>
            </a:r>
          </a:p>
          <a:p>
            <a:r>
              <a:rPr lang="en-GB" dirty="0"/>
              <a:t>4 pairs above ankle socks;</a:t>
            </a:r>
          </a:p>
          <a:p>
            <a:r>
              <a:rPr lang="en-GB" dirty="0"/>
              <a:t>Hat / cap;</a:t>
            </a:r>
          </a:p>
          <a:p>
            <a:r>
              <a:rPr lang="en-GB" dirty="0"/>
              <a:t>Waterproof coat; not too bulky</a:t>
            </a:r>
          </a:p>
          <a:p>
            <a:r>
              <a:rPr lang="en-GB" dirty="0"/>
              <a:t>Toiletries (toothbrush and toothpaste, soap/body wash, face-cloth, hairbrush / comb, hair-bands and clips)</a:t>
            </a:r>
          </a:p>
          <a:p>
            <a:r>
              <a:rPr lang="en-GB" dirty="0"/>
              <a:t>1 Towel </a:t>
            </a:r>
          </a:p>
          <a:p>
            <a:r>
              <a:rPr lang="en-GB" dirty="0"/>
              <a:t>Night wear such as pyjamas</a:t>
            </a:r>
          </a:p>
          <a:p>
            <a:r>
              <a:rPr lang="en-GB" dirty="0"/>
              <a:t>Hand sanitiser</a:t>
            </a:r>
          </a:p>
          <a:p>
            <a:r>
              <a:rPr lang="en-GB" dirty="0"/>
              <a:t>Tissues</a:t>
            </a:r>
          </a:p>
        </p:txBody>
      </p:sp>
      <p:sp>
        <p:nvSpPr>
          <p:cNvPr id="4" name="Rectangle 3">
            <a:extLst>
              <a:ext uri="{FF2B5EF4-FFF2-40B4-BE49-F238E27FC236}">
                <a16:creationId xmlns:a16="http://schemas.microsoft.com/office/drawing/2014/main" id="{4A9E6147-D738-471D-AEF1-1F13E2134525}"/>
              </a:ext>
            </a:extLst>
          </p:cNvPr>
          <p:cNvSpPr/>
          <p:nvPr/>
        </p:nvSpPr>
        <p:spPr>
          <a:xfrm>
            <a:off x="5672919" y="842423"/>
            <a:ext cx="6096000" cy="2862322"/>
          </a:xfrm>
          <a:prstGeom prst="rect">
            <a:avLst/>
          </a:prstGeom>
        </p:spPr>
        <p:txBody>
          <a:bodyPr wrap="square">
            <a:spAutoFit/>
          </a:bodyPr>
          <a:lstStyle/>
          <a:p>
            <a:r>
              <a:rPr lang="en-GB" dirty="0"/>
              <a:t>Rucksack with comfortable straps (Small, but big enough to fit coat/ water bottle / packed lunch)</a:t>
            </a:r>
          </a:p>
          <a:p>
            <a:r>
              <a:rPr lang="en-GB" dirty="0"/>
              <a:t>2 Water bottles (filled with water for the outward journey)</a:t>
            </a:r>
          </a:p>
          <a:p>
            <a:r>
              <a:rPr lang="en-GB" dirty="0"/>
              <a:t>Sunscreen/sunglasses</a:t>
            </a:r>
          </a:p>
          <a:p>
            <a:r>
              <a:rPr lang="en-GB" u="sng" dirty="0"/>
              <a:t>Small</a:t>
            </a:r>
            <a:r>
              <a:rPr lang="en-GB" dirty="0"/>
              <a:t> teddy bear / soft toy</a:t>
            </a:r>
          </a:p>
          <a:p>
            <a:r>
              <a:rPr lang="en-GB" dirty="0"/>
              <a:t>Note pad and pencils</a:t>
            </a:r>
          </a:p>
          <a:p>
            <a:r>
              <a:rPr lang="en-GB" dirty="0"/>
              <a:t>Book to read</a:t>
            </a:r>
          </a:p>
          <a:p>
            <a:r>
              <a:rPr lang="en-GB" dirty="0"/>
              <a:t>Card games </a:t>
            </a:r>
          </a:p>
          <a:p>
            <a:r>
              <a:rPr lang="en-GB" dirty="0"/>
              <a:t>Torch</a:t>
            </a:r>
          </a:p>
        </p:txBody>
      </p:sp>
      <p:sp>
        <p:nvSpPr>
          <p:cNvPr id="5" name="TextBox 4">
            <a:extLst>
              <a:ext uri="{FF2B5EF4-FFF2-40B4-BE49-F238E27FC236}">
                <a16:creationId xmlns:a16="http://schemas.microsoft.com/office/drawing/2014/main" id="{2BFB8943-A079-4FD4-B5D7-80EFE40BCC6B}"/>
              </a:ext>
            </a:extLst>
          </p:cNvPr>
          <p:cNvSpPr txBox="1"/>
          <p:nvPr/>
        </p:nvSpPr>
        <p:spPr>
          <a:xfrm>
            <a:off x="7847860" y="4229751"/>
            <a:ext cx="4344140" cy="1815882"/>
          </a:xfrm>
          <a:prstGeom prst="rect">
            <a:avLst/>
          </a:prstGeom>
          <a:noFill/>
          <a:ln>
            <a:solidFill>
              <a:srgbClr val="FF0000"/>
            </a:solidFill>
          </a:ln>
        </p:spPr>
        <p:txBody>
          <a:bodyPr wrap="square" rtlCol="0">
            <a:spAutoFit/>
          </a:bodyPr>
          <a:lstStyle/>
          <a:p>
            <a:r>
              <a:rPr lang="en-GB" sz="1600" dirty="0">
                <a:solidFill>
                  <a:srgbClr val="FF0000"/>
                </a:solidFill>
              </a:rPr>
              <a:t>Not to be taken</a:t>
            </a:r>
          </a:p>
          <a:p>
            <a:r>
              <a:rPr lang="en-GB" sz="1600" dirty="0"/>
              <a:t>Mobile phones</a:t>
            </a:r>
          </a:p>
          <a:p>
            <a:r>
              <a:rPr lang="en-GB" sz="1600" dirty="0"/>
              <a:t>Any electrical toys / MP3s</a:t>
            </a:r>
          </a:p>
          <a:p>
            <a:r>
              <a:rPr lang="en-GB" sz="1600" dirty="0"/>
              <a:t>Aerosol cans</a:t>
            </a:r>
          </a:p>
          <a:p>
            <a:r>
              <a:rPr lang="en-GB" sz="1600" dirty="0"/>
              <a:t>Sweets / food products (other than packed lunch for day 1!)</a:t>
            </a:r>
          </a:p>
          <a:p>
            <a:r>
              <a:rPr lang="en-GB" sz="1600" dirty="0"/>
              <a:t>Pocket money</a:t>
            </a:r>
          </a:p>
        </p:txBody>
      </p:sp>
      <p:pic>
        <p:nvPicPr>
          <p:cNvPr id="1028" name="Picture 4" descr="Kid With Suitcase Clipart, HD Png Download - kindpng">
            <a:extLst>
              <a:ext uri="{FF2B5EF4-FFF2-40B4-BE49-F238E27FC236}">
                <a16:creationId xmlns:a16="http://schemas.microsoft.com/office/drawing/2014/main" id="{D412D4C9-6176-4A74-8CB4-6F64430756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694" y="147606"/>
            <a:ext cx="1072308" cy="144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94AB0B2-9F91-4614-8172-2765611E88AD}"/>
              </a:ext>
            </a:extLst>
          </p:cNvPr>
          <p:cNvPicPr>
            <a:picLocks noChangeAspect="1"/>
          </p:cNvPicPr>
          <p:nvPr/>
        </p:nvPicPr>
        <p:blipFill>
          <a:blip r:embed="rId4"/>
          <a:stretch>
            <a:fillRect/>
          </a:stretch>
        </p:blipFill>
        <p:spPr>
          <a:xfrm>
            <a:off x="6227268" y="4497822"/>
            <a:ext cx="841788" cy="1143734"/>
          </a:xfrm>
          <a:prstGeom prst="rect">
            <a:avLst/>
          </a:prstGeom>
        </p:spPr>
      </p:pic>
    </p:spTree>
    <p:extLst>
      <p:ext uri="{BB962C8B-B14F-4D97-AF65-F5344CB8AC3E}">
        <p14:creationId xmlns:p14="http://schemas.microsoft.com/office/powerpoint/2010/main" val="35949325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3C8B3AD-4F9F-4B18-BC37-F86093629071}"/>
              </a:ext>
            </a:extLst>
          </p:cNvPr>
          <p:cNvSpPr/>
          <p:nvPr/>
        </p:nvSpPr>
        <p:spPr>
          <a:xfrm>
            <a:off x="469131" y="928957"/>
            <a:ext cx="10986747" cy="6863417"/>
          </a:xfrm>
          <a:prstGeom prst="rect">
            <a:avLst/>
          </a:prstGeom>
        </p:spPr>
        <p:txBody>
          <a:bodyPr wrap="square">
            <a:spAutoFit/>
          </a:bodyPr>
          <a:lstStyle/>
          <a:p>
            <a:r>
              <a:rPr lang="en-GB" sz="4000" dirty="0"/>
              <a:t>Medication</a:t>
            </a:r>
          </a:p>
          <a:p>
            <a:endParaRPr lang="en-GB" sz="4000" dirty="0"/>
          </a:p>
          <a:p>
            <a:r>
              <a:rPr lang="en-GB" sz="4000" dirty="0"/>
              <a:t>During our final Parents Briefing in March, we will provide information and details about when and how Medication is to be brought in. </a:t>
            </a:r>
          </a:p>
          <a:p>
            <a:r>
              <a:rPr lang="en-GB" sz="4000" dirty="0"/>
              <a:t>During the trip two members of school staff will be in charge of administering and recording medications. </a:t>
            </a:r>
          </a:p>
          <a:p>
            <a:endParaRPr lang="en-GB" sz="4000" dirty="0"/>
          </a:p>
          <a:p>
            <a:endParaRPr lang="en-GB" sz="4000" dirty="0"/>
          </a:p>
        </p:txBody>
      </p:sp>
    </p:spTree>
    <p:extLst>
      <p:ext uri="{BB962C8B-B14F-4D97-AF65-F5344CB8AC3E}">
        <p14:creationId xmlns:p14="http://schemas.microsoft.com/office/powerpoint/2010/main" val="24539558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D4743EE-05BE-4577-A71A-5BA234ED8047}"/>
              </a:ext>
            </a:extLst>
          </p:cNvPr>
          <p:cNvSpPr txBox="1">
            <a:spLocks/>
          </p:cNvSpPr>
          <p:nvPr/>
        </p:nvSpPr>
        <p:spPr>
          <a:xfrm>
            <a:off x="619389" y="191339"/>
            <a:ext cx="10953222" cy="5965015"/>
          </a:xfrm>
          <a:prstGeom prst="rect">
            <a:avLst/>
          </a:prstGeom>
        </p:spPr>
        <p:txBody>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000" dirty="0"/>
              <a:t>Cost? –</a:t>
            </a:r>
          </a:p>
          <a:p>
            <a:r>
              <a:rPr lang="en-GB" sz="3200" dirty="0" err="1"/>
              <a:t>Approx</a:t>
            </a:r>
            <a:r>
              <a:rPr lang="en-GB" sz="3200" dirty="0"/>
              <a:t> £300 but this is dependent on numbers attending and the cost of the coaches.</a:t>
            </a:r>
          </a:p>
          <a:p>
            <a:endParaRPr lang="en-GB" sz="3200" dirty="0">
              <a:highlight>
                <a:srgbClr val="FFFF00"/>
              </a:highlight>
            </a:endParaRPr>
          </a:p>
          <a:p>
            <a:r>
              <a:rPr lang="en-GB" sz="3200" dirty="0"/>
              <a:t>A deposit of £45 to be made by Friday 25</a:t>
            </a:r>
            <a:r>
              <a:rPr lang="en-GB" sz="3200" baseline="30000" dirty="0"/>
              <a:t>th</a:t>
            </a:r>
            <a:r>
              <a:rPr lang="en-GB" sz="3200" dirty="0"/>
              <a:t> September to secure places. A further £105 to be paid before the start of December.</a:t>
            </a:r>
          </a:p>
          <a:p>
            <a:endParaRPr lang="en-GB" sz="3200" dirty="0"/>
          </a:p>
          <a:p>
            <a:r>
              <a:rPr lang="en-GB" sz="2800" dirty="0"/>
              <a:t>For those children in receipt of pupil premium, please chat with the office about what you are entitled to or see the updated information previously sent. If insufficient contributions received then this trip may have to be cancelled. </a:t>
            </a:r>
          </a:p>
          <a:p>
            <a:endParaRPr lang="en-GB" sz="4000" dirty="0"/>
          </a:p>
          <a:p>
            <a:endParaRPr lang="en-GB" dirty="0"/>
          </a:p>
        </p:txBody>
      </p:sp>
    </p:spTree>
    <p:extLst>
      <p:ext uri="{BB962C8B-B14F-4D97-AF65-F5344CB8AC3E}">
        <p14:creationId xmlns:p14="http://schemas.microsoft.com/office/powerpoint/2010/main" val="10375478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3520</TotalTime>
  <Words>1324</Words>
  <Application>Microsoft Office PowerPoint</Application>
  <PresentationFormat>Widescreen</PresentationFormat>
  <Paragraphs>81</Paragraphs>
  <Slides>17</Slides>
  <Notes>17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Calibri</vt:lpstr>
      <vt:lpstr>Century Gothic</vt:lpstr>
      <vt:lpstr>Wingdings 3</vt:lpstr>
      <vt:lpstr>Ion</vt:lpstr>
      <vt:lpstr>Year 4 residential to Osmington Bay adventure centre  19th April – 21st April 2027 Shortlake Ln Osmington Weymouth  DT3 6EG</vt:lpstr>
      <vt:lpstr>Year 4 residential to Osmington Bay adventure centre  Day 1 – Monday 19th April We leave at 8.00am on Monday morning. Our first stop will be Durdle Door to look at coastal formations.  Here we eat our packed lunch and then we head on to Osmington Bay. </vt:lpstr>
      <vt:lpstr>Durdle Door</vt:lpstr>
      <vt:lpstr>Durdle Door</vt:lpstr>
      <vt:lpstr>Osmington Bay PGL site</vt:lpstr>
      <vt:lpstr>WHERE WILL I SLEEP? </vt:lpstr>
      <vt:lpstr>What will I eat?</vt:lpstr>
      <vt:lpstr>Year 4 residential to Osmington Bay adventure centre  Day 1 – Monday 19th April – Continued… On arrival at the centre, we meet our PGL reps and they send us off to our first activities. This is followed by time to settle in to our rooms before dinner and evening activities. Lights out is around 9 – 9:30pm. </vt:lpstr>
      <vt:lpstr>Activities…</vt:lpstr>
      <vt:lpstr>Year 4 residential to Osmington Bay adventure centre  Day 2 – Tuesday 20th April –  We have a full day of activities at the centre. Our day includes a cooked breakfast and lunch!</vt:lpstr>
      <vt:lpstr>PowerPoint Presentation</vt:lpstr>
      <vt:lpstr>Year 4 residential to Osmington Bay adventure centre  Day 2 – Tuesday 20th April –  After dinner there will be more fun and games before bed. Lights out will be around 9pm. Night two is usually much quieter than night one! </vt:lpstr>
      <vt:lpstr>Year 4 residential to Osmington Bay adventure centre  Day 3 – Wednesday 21st April–  On the last day we will be up and packed before breakfast.  Then we head off to another round of activities. After another cooked lunch, we board the coaches and head for home.  We will arrive back at Heatherside around 5pm.</vt:lpstr>
      <vt:lpstr>Year 4 residential to Osmington Bay adventure centre Activites – Aeroball, Archery, Orienteering, Team Games, Survival skills, Climbing, Campfire fun and more!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residential to osmington bay adventure centre</dc:title>
  <dc:creator>Georges Demblon</dc:creator>
  <cp:lastModifiedBy>Hannah Dunn</cp:lastModifiedBy>
  <cp:revision>80</cp:revision>
  <cp:lastPrinted>2024-09-02T15:09:42Z</cp:lastPrinted>
  <dcterms:created xsi:type="dcterms:W3CDTF">2022-03-21T14:32:14Z</dcterms:created>
  <dcterms:modified xsi:type="dcterms:W3CDTF">2026-09-11T12:30:13Z</dcterms:modified>
</cp:coreProperties>
</file>