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327" r:id="rId2"/>
    <p:sldId id="401" r:id="rId3"/>
    <p:sldId id="402" r:id="rId4"/>
    <p:sldId id="411" r:id="rId5"/>
    <p:sldId id="288" r:id="rId6"/>
    <p:sldId id="290" r:id="rId7"/>
    <p:sldId id="291" r:id="rId8"/>
    <p:sldId id="292" r:id="rId9"/>
    <p:sldId id="408" r:id="rId10"/>
    <p:sldId id="294" r:id="rId11"/>
    <p:sldId id="296" r:id="rId12"/>
    <p:sldId id="298" r:id="rId13"/>
    <p:sldId id="300" r:id="rId14"/>
    <p:sldId id="303" r:id="rId15"/>
    <p:sldId id="409" r:id="rId16"/>
    <p:sldId id="258" r:id="rId17"/>
    <p:sldId id="375" r:id="rId18"/>
    <p:sldId id="391" r:id="rId19"/>
    <p:sldId id="389" r:id="rId20"/>
    <p:sldId id="390" r:id="rId21"/>
    <p:sldId id="405" r:id="rId22"/>
    <p:sldId id="261" r:id="rId23"/>
    <p:sldId id="272" r:id="rId24"/>
    <p:sldId id="263" r:id="rId25"/>
    <p:sldId id="412" r:id="rId26"/>
    <p:sldId id="410" r:id="rId27"/>
    <p:sldId id="267" r:id="rId28"/>
    <p:sldId id="268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3474A-D04A-4966-A1F2-A9998C2845E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59D90-E25C-46BC-953D-ADCB0D42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1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C164F389-FA92-41AF-B7FC-FC633603A8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11260343-72AC-4C34-8A15-0127B347AD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Explain that we would start with smaller numbers, then work through the example.  Highlight the fact that we wouldn’t use column headings as this would suggest </a:t>
            </a:r>
            <a:r>
              <a:rPr lang="en-GB" altLang="en-US" dirty="0" err="1">
                <a:latin typeface="Arial" panose="020B0604020202020204" pitchFamily="34" charset="0"/>
              </a:rPr>
              <a:t>eg</a:t>
            </a:r>
            <a:r>
              <a:rPr lang="en-GB" altLang="en-US">
                <a:latin typeface="Arial" panose="020B0604020202020204" pitchFamily="34" charset="0"/>
              </a:rPr>
              <a:t> 30 tens, not 30.</a:t>
            </a:r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967CD121-C07B-4B41-B202-3386F3E7C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8B3A842-EF96-45B4-ADFB-F9F2D1795B9A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E8C39173-4F7B-40A1-8B4F-A168B7C796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5CF257A4-EFEE-4514-B3B7-42D44D3328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Add units first, explaining the carrying of the 10 (stressing that this is placed at the top of the column at this stage.</a:t>
            </a:r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8755F041-E652-4061-ABB0-9A4D511EB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0084AD3-137B-4E6B-96CE-2E68458289C8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E844EA4A-5856-4CBC-9682-D8338E6A5E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F59299D-7CE5-4F44-9E91-8561EAC27F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Initially this is without carrying.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F358FF3-6376-41B6-85CE-E3F6F34265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A3864F-A1F2-4149-9FDF-5FADBC6D4B02}" type="slidenum">
              <a:rPr lang="en-US" altLang="en-US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731F5ABD-D846-4997-BC63-32EC745EF5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1960FE0C-C021-4BF0-BE38-F052D1644C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Note that the carried digit is now underneath, rather than on top of the numbers.</a:t>
            </a:r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733714AF-5071-460D-882B-7A0031E9D0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7E0FFF1-49E7-4CFD-A204-F201B16E9909}" type="slidenum">
              <a:rPr lang="en-US" altLang="en-US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C1D7C7A2-CB84-4806-B269-BD333756C8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A2DFF6D7-D0CF-499D-B294-46148081AA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Explain the use of ‘and’ and the + sign and stress not using place value headings on columns.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4D8E99FD-7119-40EC-BC73-C3DC3CEC1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C0374D4-A6F7-42C4-A50C-67C4C76097C4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10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A612B4CC-0658-4DEE-9D39-C22354B237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F2EA8F00-ADB8-472F-946B-6D52C1C323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Teacher may do it differently: 43-27     43-20=23        23-7=16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E4A1F365-1F8E-43E6-9F6A-53C3BE401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323A3C7-48F7-4191-A31F-2DA98E04C905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11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02B566B6-CF7F-42E3-9817-6F22EFE306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DE5BE62A-4BEF-4354-A225-2B69E09890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Initially this is without carrying.</a:t>
            </a: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C79F0814-94EA-4BD4-935A-AE3859DB50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4E818E7-9BE1-4DD1-B63E-698BC0AFB4C5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12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91EE480D-92F4-4D88-93ED-66349B737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89428D72-8950-4EBD-B537-DACAF5BE80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Initially this is without carrying.</a:t>
            </a: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CC269909-33A3-47A1-8EFE-821DB4809A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79A799-FC00-436C-99D5-340E92AFC414}" type="slidenum">
              <a:rPr lang="en-US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13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F37CBAD-02BD-49B7-B61E-9F80E2467574}" type="slidenum">
              <a:rPr lang="en-GB" altLang="en-US" sz="1200" smtClean="0">
                <a:latin typeface="Batang" pitchFamily="18" charset="-127"/>
              </a:rPr>
              <a:pPr eaLnBrk="1" hangingPunct="1"/>
              <a:t>22</a:t>
            </a:fld>
            <a:endParaRPr lang="en-GB" altLang="en-US" sz="1200">
              <a:latin typeface="Batang" pitchFamily="18" charset="-127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9812E731-CC01-48C0-8470-92FE4B0FB58C}" type="slidenum">
              <a:rPr lang="en-GB" altLang="en-US" sz="1200" smtClean="0">
                <a:solidFill>
                  <a:prstClr val="black"/>
                </a:solidFill>
                <a:latin typeface="Batang" pitchFamily="18" charset="-127"/>
              </a:rPr>
              <a:pPr eaLnBrk="1" hangingPunct="1"/>
              <a:t>23</a:t>
            </a:fld>
            <a:endParaRPr lang="en-GB" altLang="en-US" sz="1200">
              <a:solidFill>
                <a:prstClr val="black"/>
              </a:solidFill>
              <a:latin typeface="Batang" pitchFamily="18" charset="-127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91B78D08-2091-4223-AA06-F0A892FBFF40}" type="slidenum">
              <a:rPr lang="en-GB" altLang="en-US" sz="1200" smtClean="0">
                <a:latin typeface="Batang" pitchFamily="18" charset="-127"/>
              </a:rPr>
              <a:pPr eaLnBrk="1" hangingPunct="1"/>
              <a:t>24</a:t>
            </a:fld>
            <a:endParaRPr lang="en-GB" altLang="en-US" sz="1200">
              <a:latin typeface="Batang" pitchFamily="18" charset="-127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altLang="en-US" dirty="0"/>
              <a:t>Slide 8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question appears, then the method. The final answer on the left has to be clicked on by the mouse.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675" indent="0" algn="ctr">
              <a:buNone/>
              <a:defRPr sz="2000"/>
            </a:lvl2pPr>
            <a:lvl3pPr marL="913402" indent="0" algn="ctr">
              <a:buNone/>
              <a:defRPr sz="1867"/>
            </a:lvl3pPr>
            <a:lvl4pPr marL="1370104" indent="0" algn="ctr">
              <a:buNone/>
              <a:defRPr sz="1600"/>
            </a:lvl4pPr>
            <a:lvl5pPr marL="1826805" indent="0" algn="ctr">
              <a:buNone/>
              <a:defRPr sz="1600"/>
            </a:lvl5pPr>
            <a:lvl6pPr marL="2283534" indent="0" algn="ctr">
              <a:buNone/>
              <a:defRPr sz="1600"/>
            </a:lvl6pPr>
            <a:lvl7pPr marL="2740206" indent="0" algn="ctr">
              <a:buNone/>
              <a:defRPr sz="1600"/>
            </a:lvl7pPr>
            <a:lvl8pPr marL="3196880" indent="0" algn="ctr">
              <a:buNone/>
              <a:defRPr sz="1600"/>
            </a:lvl8pPr>
            <a:lvl9pPr marL="3653555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67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6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97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667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3402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3pPr>
            <a:lvl4pPr marL="13701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68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35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02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68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35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126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016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75" indent="0">
              <a:buNone/>
              <a:defRPr sz="2000" b="1"/>
            </a:lvl2pPr>
            <a:lvl3pPr marL="913402" indent="0">
              <a:buNone/>
              <a:defRPr sz="1867" b="1"/>
            </a:lvl3pPr>
            <a:lvl4pPr marL="1370104" indent="0">
              <a:buNone/>
              <a:defRPr sz="1600" b="1"/>
            </a:lvl4pPr>
            <a:lvl5pPr marL="1826805" indent="0">
              <a:buNone/>
              <a:defRPr sz="1600" b="1"/>
            </a:lvl5pPr>
            <a:lvl6pPr marL="2283534" indent="0">
              <a:buNone/>
              <a:defRPr sz="1600" b="1"/>
            </a:lvl6pPr>
            <a:lvl7pPr marL="2740206" indent="0">
              <a:buNone/>
              <a:defRPr sz="1600" b="1"/>
            </a:lvl7pPr>
            <a:lvl8pPr marL="3196880" indent="0">
              <a:buNone/>
              <a:defRPr sz="1600" b="1"/>
            </a:lvl8pPr>
            <a:lvl9pPr marL="3653555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75" indent="0">
              <a:buNone/>
              <a:defRPr sz="2000" b="1"/>
            </a:lvl2pPr>
            <a:lvl3pPr marL="913402" indent="0">
              <a:buNone/>
              <a:defRPr sz="1867" b="1"/>
            </a:lvl3pPr>
            <a:lvl4pPr marL="1370104" indent="0">
              <a:buNone/>
              <a:defRPr sz="1600" b="1"/>
            </a:lvl4pPr>
            <a:lvl5pPr marL="1826805" indent="0">
              <a:buNone/>
              <a:defRPr sz="1600" b="1"/>
            </a:lvl5pPr>
            <a:lvl6pPr marL="2283534" indent="0">
              <a:buNone/>
              <a:defRPr sz="1600" b="1"/>
            </a:lvl6pPr>
            <a:lvl7pPr marL="2740206" indent="0">
              <a:buNone/>
              <a:defRPr sz="1600" b="1"/>
            </a:lvl7pPr>
            <a:lvl8pPr marL="3196880" indent="0">
              <a:buNone/>
              <a:defRPr sz="1600" b="1"/>
            </a:lvl8pPr>
            <a:lvl9pPr marL="3653555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233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81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837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84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675" indent="0">
              <a:buNone/>
              <a:defRPr sz="1467"/>
            </a:lvl2pPr>
            <a:lvl3pPr marL="913402" indent="0">
              <a:buNone/>
              <a:defRPr sz="1200"/>
            </a:lvl3pPr>
            <a:lvl4pPr marL="1370104" indent="0">
              <a:buNone/>
              <a:defRPr sz="1067"/>
            </a:lvl4pPr>
            <a:lvl5pPr marL="1826805" indent="0">
              <a:buNone/>
              <a:defRPr sz="1067"/>
            </a:lvl5pPr>
            <a:lvl6pPr marL="2283534" indent="0">
              <a:buNone/>
              <a:defRPr sz="1067"/>
            </a:lvl6pPr>
            <a:lvl7pPr marL="2740206" indent="0">
              <a:buNone/>
              <a:defRPr sz="1067"/>
            </a:lvl7pPr>
            <a:lvl8pPr marL="3196880" indent="0">
              <a:buNone/>
              <a:defRPr sz="1067"/>
            </a:lvl8pPr>
            <a:lvl9pPr marL="3653555" indent="0">
              <a:buNone/>
              <a:defRPr sz="10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53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84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6675" indent="0">
              <a:buNone/>
              <a:defRPr sz="2800"/>
            </a:lvl2pPr>
            <a:lvl3pPr marL="913402" indent="0">
              <a:buNone/>
              <a:defRPr sz="2400"/>
            </a:lvl3pPr>
            <a:lvl4pPr marL="1370104" indent="0">
              <a:buNone/>
              <a:defRPr sz="2000"/>
            </a:lvl4pPr>
            <a:lvl5pPr marL="1826805" indent="0">
              <a:buNone/>
              <a:defRPr sz="2000"/>
            </a:lvl5pPr>
            <a:lvl6pPr marL="2283534" indent="0">
              <a:buNone/>
              <a:defRPr sz="2000"/>
            </a:lvl6pPr>
            <a:lvl7pPr marL="2740206" indent="0">
              <a:buNone/>
              <a:defRPr sz="2000"/>
            </a:lvl7pPr>
            <a:lvl8pPr marL="3196880" indent="0">
              <a:buNone/>
              <a:defRPr sz="2000"/>
            </a:lvl8pPr>
            <a:lvl9pPr marL="3653555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675" indent="0">
              <a:buNone/>
              <a:defRPr sz="1467"/>
            </a:lvl2pPr>
            <a:lvl3pPr marL="913402" indent="0">
              <a:buNone/>
              <a:defRPr sz="1200"/>
            </a:lvl3pPr>
            <a:lvl4pPr marL="1370104" indent="0">
              <a:buNone/>
              <a:defRPr sz="1067"/>
            </a:lvl4pPr>
            <a:lvl5pPr marL="1826805" indent="0">
              <a:buNone/>
              <a:defRPr sz="1067"/>
            </a:lvl5pPr>
            <a:lvl6pPr marL="2283534" indent="0">
              <a:buNone/>
              <a:defRPr sz="1067"/>
            </a:lvl6pPr>
            <a:lvl7pPr marL="2740206" indent="0">
              <a:buNone/>
              <a:defRPr sz="1067"/>
            </a:lvl7pPr>
            <a:lvl8pPr marL="3196880" indent="0">
              <a:buNone/>
              <a:defRPr sz="1067"/>
            </a:lvl8pPr>
            <a:lvl9pPr marL="3653555" indent="0">
              <a:buNone/>
              <a:defRPr sz="10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30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405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83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83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065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10972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3938589"/>
            <a:ext cx="10972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48ACB-FE6B-46DE-B4E3-6F61F43935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543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CCEDE-4061-44A8-8155-D5E50B887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81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68516" tIns="34289" rIns="68516" bIns="34289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68516" tIns="34289" rIns="68516" bIns="3428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68516" tIns="34289" rIns="68516" bIns="3428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02"/>
            <a:fld id="{96F3A05E-C756-4489-B03D-734A5A5E657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3402"/>
              <a:t>09/03/2026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68516" tIns="34289" rIns="68516" bIns="3428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02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68516" tIns="34289" rIns="68516" bIns="3428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402"/>
            <a:fld id="{60813DEA-CCA6-43BE-BAA2-421D61CD029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3402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73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340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365" indent="-228365" algn="l" defTabSz="9134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094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766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440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2055115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511843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968544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425245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881974" indent="-228365" algn="l" defTabSz="9134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6675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3402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0104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6805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3534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0206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196880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3555" algn="l" defTabSz="913402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326" y="358141"/>
            <a:ext cx="6141260" cy="448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414" y="1126703"/>
            <a:ext cx="10969173" cy="5101010"/>
          </a:xfrm>
          <a:prstGeom prst="rect">
            <a:avLst/>
          </a:prstGeom>
          <a:noFill/>
        </p:spPr>
        <p:txBody>
          <a:bodyPr wrap="square" lIns="91352" tIns="45719" rIns="91352" bIns="45719" rtlCol="0">
            <a:spAutoFit/>
          </a:bodyPr>
          <a:lstStyle/>
          <a:p>
            <a:pPr defTabSz="913380">
              <a:defRPr/>
            </a:pPr>
            <a:r>
              <a:rPr lang="en-GB" sz="5467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Mathematics</a:t>
            </a:r>
          </a:p>
          <a:p>
            <a:pPr defTabSz="913380">
              <a:defRPr/>
            </a:pPr>
            <a:endParaRPr lang="en-GB" sz="2800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defRPr/>
            </a:pPr>
            <a:r>
              <a:rPr lang="en-GB" sz="3733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Monday 9</a:t>
            </a:r>
            <a:r>
              <a:rPr lang="en-GB" sz="3733" baseline="30000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th</a:t>
            </a:r>
            <a:r>
              <a:rPr lang="en-GB" sz="3733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 March</a:t>
            </a:r>
            <a:endParaRPr lang="en-GB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defTabSz="913380">
              <a:defRPr/>
            </a:pPr>
            <a:endParaRPr lang="en-GB" sz="4267" b="1" dirty="0">
              <a:solidFill>
                <a:srgbClr val="002060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defRPr/>
            </a:pPr>
            <a:r>
              <a:rPr lang="en-GB" sz="4267" b="1" dirty="0">
                <a:solidFill>
                  <a:srgbClr val="002060"/>
                </a:solidFill>
                <a:latin typeface="Century Gothic" panose="020B0502020202020204" pitchFamily="34" charset="0"/>
                <a:cs typeface="Arial"/>
                <a:sym typeface="Arial"/>
              </a:rPr>
              <a:t>Focus:</a:t>
            </a:r>
          </a:p>
          <a:p>
            <a:pPr defTabSz="913380">
              <a:lnSpc>
                <a:spcPct val="150000"/>
              </a:lnSpc>
              <a:defRPr/>
            </a:pPr>
            <a:endParaRPr lang="en-GB" sz="1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lnSpc>
                <a:spcPct val="150000"/>
              </a:lnSpc>
              <a:defRPr/>
            </a:pPr>
            <a:endParaRPr lang="en-GB" sz="1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lnSpc>
                <a:spcPct val="150000"/>
              </a:lnSpc>
              <a:defRPr/>
            </a:pPr>
            <a:endParaRPr lang="en-GB" sz="1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lnSpc>
                <a:spcPct val="150000"/>
              </a:lnSpc>
              <a:defRPr/>
            </a:pPr>
            <a:endParaRPr lang="en-GB" sz="1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lnSpc>
                <a:spcPct val="150000"/>
              </a:lnSpc>
              <a:defRPr/>
            </a:pPr>
            <a:endParaRPr lang="en-GB" sz="1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endParaRPr lang="en-GB" sz="100" i="1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lnSpc>
                <a:spcPct val="150000"/>
              </a:lnSpc>
              <a:defRPr/>
            </a:pPr>
            <a:r>
              <a:rPr lang="en-GB" sz="3600" i="1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Getting to grips with pencil and paper methods </a:t>
            </a:r>
          </a:p>
          <a:p>
            <a:pPr algn="ctr" defTabSz="913380">
              <a:lnSpc>
                <a:spcPct val="150000"/>
              </a:lnSpc>
              <a:defRPr/>
            </a:pPr>
            <a:r>
              <a:rPr lang="en-GB" sz="3600" i="1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for the four number operations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7034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8AA99AE-331E-42B2-A7BF-746AAAECAE2E}"/>
              </a:ext>
            </a:extLst>
          </p:cNvPr>
          <p:cNvSpPr txBox="1">
            <a:spLocks/>
          </p:cNvSpPr>
          <p:nvPr/>
        </p:nvSpPr>
        <p:spPr bwMode="auto">
          <a:xfrm>
            <a:off x="497738" y="2339668"/>
            <a:ext cx="11196521" cy="3644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lvl1pPr marL="4572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defTabSz="1219170">
              <a:buNone/>
              <a:defRPr/>
            </a:pPr>
            <a:r>
              <a:rPr lang="en-US" b="1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Year 3:</a:t>
            </a:r>
          </a:p>
          <a:p>
            <a:pPr marL="0" indent="0" defTabSz="1219170">
              <a:buNone/>
              <a:defRPr/>
            </a:pPr>
            <a:endParaRPr lang="en-US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defTabSz="1219170">
              <a:defRPr/>
            </a:pPr>
            <a:r>
              <a:rPr lang="en-US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Add and subtract numbers with up to 3 digits, using formal written methods of column addition &amp; subtraction</a:t>
            </a:r>
            <a:r>
              <a:rPr lang="en-US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.</a:t>
            </a:r>
          </a:p>
          <a:p>
            <a:pPr marL="0" indent="0" defTabSz="1219170">
              <a:buNone/>
              <a:defRPr/>
            </a:pPr>
            <a:endParaRPr lang="en-US" kern="0" dirty="0">
              <a:solidFill>
                <a:srgbClr val="0B0C0C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marL="0" indent="0" defTabSz="1219170">
              <a:buNone/>
              <a:defRPr/>
            </a:pPr>
            <a:r>
              <a:rPr lang="en-US" b="1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Year 4: </a:t>
            </a:r>
          </a:p>
          <a:p>
            <a:pPr marL="0" indent="0" defTabSz="1219170">
              <a:buNone/>
              <a:defRPr/>
            </a:pPr>
            <a:endParaRPr lang="en-US" kern="0" dirty="0">
              <a:solidFill>
                <a:srgbClr val="0B0C0C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defTabSz="1219170">
              <a:defRPr/>
            </a:pPr>
            <a:r>
              <a:rPr lang="en-US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Add and subtract numbers with up to 4 digits, using the formal written methods of column addition &amp; subtraction.</a:t>
            </a:r>
          </a:p>
          <a:p>
            <a:pPr marL="609585" indent="-609585" defTabSz="1219170">
              <a:defRPr/>
            </a:pPr>
            <a:endParaRPr lang="en-US" kern="0" dirty="0">
              <a:solidFill>
                <a:srgbClr val="0B0C0C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marL="0" indent="0" defTabSz="1219170">
              <a:buNone/>
              <a:defRPr/>
            </a:pPr>
            <a:endParaRPr lang="en-GB" i="1" kern="0" dirty="0"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marL="609585" indent="-609585" defTabSz="1219170">
              <a:defRPr/>
            </a:pPr>
            <a:endParaRPr lang="en-GB" sz="3200" kern="0" dirty="0">
              <a:latin typeface="Arial"/>
              <a:sym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81B380-7E60-417C-BBA6-48C48C01D97C}"/>
              </a:ext>
            </a:extLst>
          </p:cNvPr>
          <p:cNvSpPr/>
          <p:nvPr/>
        </p:nvSpPr>
        <p:spPr>
          <a:xfrm>
            <a:off x="343677" y="571947"/>
            <a:ext cx="115046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3380">
              <a:defRPr/>
            </a:pPr>
            <a:r>
              <a:rPr lang="en-GB" sz="44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National Curriculum: </a:t>
            </a:r>
          </a:p>
          <a:p>
            <a:pPr algn="ctr" defTabSz="913380">
              <a:defRPr/>
            </a:pPr>
            <a:r>
              <a:rPr lang="en-GB" sz="44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addition &amp; subtraction</a:t>
            </a:r>
          </a:p>
        </p:txBody>
      </p:sp>
    </p:spTree>
    <p:extLst>
      <p:ext uri="{BB962C8B-B14F-4D97-AF65-F5344CB8AC3E}">
        <p14:creationId xmlns:p14="http://schemas.microsoft.com/office/powerpoint/2010/main" val="1764633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E1F9BE-6236-490B-BFE9-D4C18FD5ED02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B08E7D-ACB4-4130-8631-24BF41908D53}"/>
              </a:ext>
            </a:extLst>
          </p:cNvPr>
          <p:cNvSpPr/>
          <p:nvPr/>
        </p:nvSpPr>
        <p:spPr>
          <a:xfrm>
            <a:off x="1166059" y="2132729"/>
            <a:ext cx="3695302" cy="3893374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  <a:defRPr/>
            </a:pPr>
            <a:endParaRPr lang="en-GB" sz="16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r>
              <a:rPr lang="en-GB" sz="2400" b="1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Addition:</a:t>
            </a:r>
          </a:p>
          <a:p>
            <a:pPr algn="ctr">
              <a:spcAft>
                <a:spcPts val="1000"/>
              </a:spcAft>
              <a:defRPr/>
            </a:pPr>
            <a:endParaRPr lang="en-GB" sz="2000" b="1" dirty="0">
              <a:solidFill>
                <a:schemeClr val="accent4">
                  <a:lumMod val="10000"/>
                </a:schemeClr>
              </a:solidFill>
              <a:latin typeface="Lucida Handwriting" panose="03010101010101010101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add     plus     sum</a:t>
            </a: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total     combine</a:t>
            </a: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altogether </a:t>
            </a: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more than</a:t>
            </a: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increase by     </a:t>
            </a:r>
          </a:p>
          <a:p>
            <a:pPr algn="ctr">
              <a:spcAft>
                <a:spcPts val="1000"/>
              </a:spcAft>
              <a:defRPr/>
            </a:pPr>
            <a:endParaRPr lang="en-GB" sz="8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endParaRPr lang="en-GB" sz="4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2DD1F-4C3E-4A78-AF70-BB8B2F4E72D3}"/>
              </a:ext>
            </a:extLst>
          </p:cNvPr>
          <p:cNvSpPr/>
          <p:nvPr/>
        </p:nvSpPr>
        <p:spPr>
          <a:xfrm>
            <a:off x="1349828" y="637809"/>
            <a:ext cx="9256235" cy="933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67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Vocabulary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C84B23-288E-43E4-8752-2A63B53C4F45}"/>
              </a:ext>
            </a:extLst>
          </p:cNvPr>
          <p:cNvSpPr/>
          <p:nvPr/>
        </p:nvSpPr>
        <p:spPr>
          <a:xfrm>
            <a:off x="5271795" y="2132729"/>
            <a:ext cx="635414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Parts of addition</a:t>
            </a:r>
          </a:p>
          <a:p>
            <a:pPr algn="ctr"/>
            <a:endParaRPr lang="en-US" sz="3200" b="1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algn="ctr"/>
            <a:endParaRPr lang="en-US" sz="6000" b="1" kern="0" dirty="0">
              <a:solidFill>
                <a:srgbClr val="0070C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algn="ctr"/>
            <a:r>
              <a:rPr lang="en-US" sz="6000" b="1" kern="0" dirty="0">
                <a:solidFill>
                  <a:srgbClr val="0070C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3 + 2 = 5</a:t>
            </a:r>
            <a:endParaRPr lang="en-GB" sz="6000" b="1" dirty="0">
              <a:solidFill>
                <a:srgbClr val="0070C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353E0E-5CC3-49C5-BA5B-1AE092A3A815}"/>
              </a:ext>
            </a:extLst>
          </p:cNvPr>
          <p:cNvSpPr/>
          <p:nvPr/>
        </p:nvSpPr>
        <p:spPr>
          <a:xfrm>
            <a:off x="5544922" y="3212181"/>
            <a:ext cx="1822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addend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96990-A9A5-49AE-B045-5509A076A948}"/>
              </a:ext>
            </a:extLst>
          </p:cNvPr>
          <p:cNvSpPr/>
          <p:nvPr/>
        </p:nvSpPr>
        <p:spPr>
          <a:xfrm>
            <a:off x="7840989" y="3212180"/>
            <a:ext cx="1822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addend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1EE7DD-CC5E-4EB2-AE29-3A657001E563}"/>
              </a:ext>
            </a:extLst>
          </p:cNvPr>
          <p:cNvSpPr/>
          <p:nvPr/>
        </p:nvSpPr>
        <p:spPr>
          <a:xfrm>
            <a:off x="9741502" y="5079263"/>
            <a:ext cx="15087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sum or</a:t>
            </a:r>
          </a:p>
          <a:p>
            <a:pPr algn="ctr"/>
            <a:r>
              <a:rPr lang="en-US" sz="32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total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52BD0D2-5357-42A3-A486-8DDC9312DEFA}"/>
              </a:ext>
            </a:extLst>
          </p:cNvPr>
          <p:cNvSpPr/>
          <p:nvPr/>
        </p:nvSpPr>
        <p:spPr>
          <a:xfrm>
            <a:off x="5898597" y="5325484"/>
            <a:ext cx="1936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operator</a:t>
            </a:r>
            <a:endParaRPr lang="en-GB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BDD340A-BA63-49FB-A5CA-554B97905EF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6456390" y="3796956"/>
            <a:ext cx="410581" cy="35516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A3B494C-4E29-4EA5-B27C-7D32FC80AA5D}"/>
              </a:ext>
            </a:extLst>
          </p:cNvPr>
          <p:cNvCxnSpPr>
            <a:cxnSpLocks/>
          </p:cNvCxnSpPr>
          <p:nvPr/>
        </p:nvCxnSpPr>
        <p:spPr>
          <a:xfrm flipH="1">
            <a:off x="8552453" y="3768592"/>
            <a:ext cx="162099" cy="32560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983D507-5D54-407A-8DFF-9A628D7568C3}"/>
              </a:ext>
            </a:extLst>
          </p:cNvPr>
          <p:cNvCxnSpPr>
            <a:cxnSpLocks/>
          </p:cNvCxnSpPr>
          <p:nvPr/>
        </p:nvCxnSpPr>
        <p:spPr>
          <a:xfrm flipV="1">
            <a:off x="7444703" y="4890352"/>
            <a:ext cx="185129" cy="440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483ECCF-5E28-4EE3-ACC6-A04D03E26430}"/>
              </a:ext>
            </a:extLst>
          </p:cNvPr>
          <p:cNvCxnSpPr>
            <a:cxnSpLocks/>
          </p:cNvCxnSpPr>
          <p:nvPr/>
        </p:nvCxnSpPr>
        <p:spPr>
          <a:xfrm flipH="1" flipV="1">
            <a:off x="10102987" y="4736559"/>
            <a:ext cx="392888" cy="34270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756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3FF16331-A194-400C-8A81-FD51D9FC61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006" b="75700"/>
          <a:stretch/>
        </p:blipFill>
        <p:spPr bwMode="auto">
          <a:xfrm>
            <a:off x="3991185" y="2380725"/>
            <a:ext cx="3913830" cy="167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8C6D0D-ECEE-499F-B111-F3F373D29769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14D27D-A383-4A98-8793-CE57F56DCBD2}"/>
              </a:ext>
            </a:extLst>
          </p:cNvPr>
          <p:cNvSpPr/>
          <p:nvPr/>
        </p:nvSpPr>
        <p:spPr>
          <a:xfrm>
            <a:off x="1467882" y="425046"/>
            <a:ext cx="92562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How can I help my child? </a:t>
            </a:r>
          </a:p>
          <a:p>
            <a:pPr algn="ctr"/>
            <a:r>
              <a:rPr lang="en-GB" sz="36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Knowing their number bonds</a:t>
            </a:r>
            <a:endParaRPr lang="en-GB" sz="105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3FDA99-A670-4A4A-94DD-3C79BF9A27F8}"/>
              </a:ext>
            </a:extLst>
          </p:cNvPr>
          <p:cNvSpPr/>
          <p:nvPr/>
        </p:nvSpPr>
        <p:spPr>
          <a:xfrm>
            <a:off x="639096" y="1642061"/>
            <a:ext cx="108536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19170">
              <a:defRPr/>
            </a:pPr>
            <a:r>
              <a:rPr lang="en-US" sz="24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Number bonds to 10 and then 20 and the related subtractions bonds</a:t>
            </a:r>
            <a:r>
              <a:rPr lang="en-US" sz="24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.</a:t>
            </a:r>
          </a:p>
          <a:p>
            <a:pPr lvl="0" defTabSz="1219170">
              <a:defRPr/>
            </a:pPr>
            <a:endParaRPr lang="en-US" kern="0" dirty="0">
              <a:solidFill>
                <a:srgbClr val="0B0C0C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686E4E-4A74-486B-B2EF-A7157192EBD0}"/>
              </a:ext>
            </a:extLst>
          </p:cNvPr>
          <p:cNvSpPr/>
          <p:nvPr/>
        </p:nvSpPr>
        <p:spPr>
          <a:xfrm>
            <a:off x="639096" y="2297332"/>
            <a:ext cx="26063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For example:</a:t>
            </a:r>
          </a:p>
          <a:p>
            <a:endParaRPr lang="en-US" sz="2800" b="1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16 + 4 = 20</a:t>
            </a:r>
          </a:p>
          <a:p>
            <a:endParaRPr lang="en-US" sz="2800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4 + 16 = 20</a:t>
            </a:r>
          </a:p>
          <a:p>
            <a:endParaRPr lang="en-US" sz="2800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20 – 4 = 16</a:t>
            </a:r>
          </a:p>
          <a:p>
            <a:endParaRPr lang="en-US" sz="2800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20 – 16 = 4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94E6C3-905E-4590-9926-4436B4DFB0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72" t="23102" r="32316" b="50719"/>
          <a:stretch/>
        </p:blipFill>
        <p:spPr>
          <a:xfrm>
            <a:off x="3778271" y="3922086"/>
            <a:ext cx="4208137" cy="1833107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9A1A7592-5457-4152-9CCF-5BC232821429}"/>
              </a:ext>
            </a:extLst>
          </p:cNvPr>
          <p:cNvSpPr/>
          <p:nvPr/>
        </p:nvSpPr>
        <p:spPr>
          <a:xfrm>
            <a:off x="9337723" y="2297332"/>
            <a:ext cx="1179871" cy="111009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AA4C143-C352-4E84-B399-781AA38D0C77}"/>
              </a:ext>
            </a:extLst>
          </p:cNvPr>
          <p:cNvSpPr/>
          <p:nvPr/>
        </p:nvSpPr>
        <p:spPr>
          <a:xfrm>
            <a:off x="8416072" y="3907640"/>
            <a:ext cx="1179871" cy="111009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C7BC2E1-C9F7-4C01-B32D-A0B68792468B}"/>
              </a:ext>
            </a:extLst>
          </p:cNvPr>
          <p:cNvSpPr/>
          <p:nvPr/>
        </p:nvSpPr>
        <p:spPr>
          <a:xfrm>
            <a:off x="10395328" y="3922086"/>
            <a:ext cx="1179871" cy="111009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3D5167E-84F4-4E51-87BA-DCFA83949808}"/>
              </a:ext>
            </a:extLst>
          </p:cNvPr>
          <p:cNvCxnSpPr/>
          <p:nvPr/>
        </p:nvCxnSpPr>
        <p:spPr>
          <a:xfrm flipV="1">
            <a:off x="9067383" y="3265133"/>
            <a:ext cx="460429" cy="64427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34D5D5D-174E-4E54-BE73-F85B03759DBC}"/>
              </a:ext>
            </a:extLst>
          </p:cNvPr>
          <p:cNvCxnSpPr>
            <a:cxnSpLocks/>
            <a:stCxn id="12" idx="0"/>
            <a:endCxn id="10" idx="5"/>
          </p:cNvCxnSpPr>
          <p:nvPr/>
        </p:nvCxnSpPr>
        <p:spPr>
          <a:xfrm flipH="1" flipV="1">
            <a:off x="10344806" y="3244856"/>
            <a:ext cx="640458" cy="6772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E795DD3E-0167-42C5-8A94-3A22505AB18A}"/>
              </a:ext>
            </a:extLst>
          </p:cNvPr>
          <p:cNvSpPr/>
          <p:nvPr/>
        </p:nvSpPr>
        <p:spPr>
          <a:xfrm>
            <a:off x="9548387" y="2498435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EB1EE6D-4ED1-424B-98CB-15A716505BEF}"/>
              </a:ext>
            </a:extLst>
          </p:cNvPr>
          <p:cNvSpPr/>
          <p:nvPr/>
        </p:nvSpPr>
        <p:spPr>
          <a:xfrm>
            <a:off x="8626736" y="4106625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9A85517-A87B-4603-AC1D-75A740284D09}"/>
              </a:ext>
            </a:extLst>
          </p:cNvPr>
          <p:cNvSpPr/>
          <p:nvPr/>
        </p:nvSpPr>
        <p:spPr>
          <a:xfrm>
            <a:off x="10777996" y="4112781"/>
            <a:ext cx="4145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C6F65A-BCBA-4817-B5DB-D2C351C5C303}"/>
              </a:ext>
            </a:extLst>
          </p:cNvPr>
          <p:cNvSpPr/>
          <p:nvPr/>
        </p:nvSpPr>
        <p:spPr>
          <a:xfrm>
            <a:off x="647559" y="2297331"/>
            <a:ext cx="26063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For example:</a:t>
            </a:r>
          </a:p>
          <a:p>
            <a:endParaRPr lang="en-US" sz="2800" b="1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160 + 40 = 120</a:t>
            </a:r>
          </a:p>
          <a:p>
            <a:endParaRPr lang="en-US" sz="2800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40 + 160 = 120</a:t>
            </a:r>
          </a:p>
          <a:p>
            <a:endParaRPr lang="en-US" sz="2800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200 – 40 = 160</a:t>
            </a:r>
          </a:p>
          <a:p>
            <a:endParaRPr lang="en-US" sz="2800" kern="0" dirty="0">
              <a:solidFill>
                <a:srgbClr val="000000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200 – 160 = 40</a:t>
            </a:r>
          </a:p>
          <a:p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6065D26-C2B5-4ED9-96C1-25F56B24355D}"/>
              </a:ext>
            </a:extLst>
          </p:cNvPr>
          <p:cNvSpPr/>
          <p:nvPr/>
        </p:nvSpPr>
        <p:spPr>
          <a:xfrm>
            <a:off x="9404917" y="2507196"/>
            <a:ext cx="10454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200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ED875D7-7101-41FC-92DE-CE9EC5BB651D}"/>
              </a:ext>
            </a:extLst>
          </p:cNvPr>
          <p:cNvSpPr/>
          <p:nvPr/>
        </p:nvSpPr>
        <p:spPr>
          <a:xfrm>
            <a:off x="8482333" y="4109042"/>
            <a:ext cx="10454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160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F2CD9D-0F44-41F8-844E-6601686BB467}"/>
              </a:ext>
            </a:extLst>
          </p:cNvPr>
          <p:cNvSpPr/>
          <p:nvPr/>
        </p:nvSpPr>
        <p:spPr>
          <a:xfrm>
            <a:off x="10665035" y="4103538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30" name="Picture 6" descr="place value counters example">
            <a:extLst>
              <a:ext uri="{FF2B5EF4-FFF2-40B4-BE49-F238E27FC236}">
                <a16:creationId xmlns:a16="http://schemas.microsoft.com/office/drawing/2014/main" id="{2EB2E644-8198-41BD-8184-8F25AF51A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144" y="2388833"/>
            <a:ext cx="431482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place value counters example">
            <a:extLst>
              <a:ext uri="{FF2B5EF4-FFF2-40B4-BE49-F238E27FC236}">
                <a16:creationId xmlns:a16="http://schemas.microsoft.com/office/drawing/2014/main" id="{1CD5CD56-BC0A-485C-AF92-655FC8EBB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144" y="4265011"/>
            <a:ext cx="431482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675DFFA6-67AD-447C-B3DD-C8B9AA7EFFFF}"/>
              </a:ext>
            </a:extLst>
          </p:cNvPr>
          <p:cNvSpPr/>
          <p:nvPr/>
        </p:nvSpPr>
        <p:spPr>
          <a:xfrm>
            <a:off x="4688732" y="5212944"/>
            <a:ext cx="661481" cy="67645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127FF5A-2552-4B6F-BCEF-CF2DD296ADBF}"/>
              </a:ext>
            </a:extLst>
          </p:cNvPr>
          <p:cNvSpPr/>
          <p:nvPr/>
        </p:nvSpPr>
        <p:spPr>
          <a:xfrm>
            <a:off x="5543872" y="5212946"/>
            <a:ext cx="661481" cy="67345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3AFF27A-1847-4FE9-BA75-8662E97D3F4C}"/>
              </a:ext>
            </a:extLst>
          </p:cNvPr>
          <p:cNvSpPr/>
          <p:nvPr/>
        </p:nvSpPr>
        <p:spPr>
          <a:xfrm>
            <a:off x="6399012" y="5212944"/>
            <a:ext cx="661481" cy="6734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49EECB-2617-42BB-BAE3-C33AC522856B}"/>
              </a:ext>
            </a:extLst>
          </p:cNvPr>
          <p:cNvSpPr/>
          <p:nvPr/>
        </p:nvSpPr>
        <p:spPr>
          <a:xfrm>
            <a:off x="7254152" y="5212944"/>
            <a:ext cx="661481" cy="6734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75898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7" grpId="0"/>
      <p:bldP spid="20" grpId="0"/>
      <p:bldP spid="23" grpId="0"/>
      <p:bldP spid="24" grpId="0"/>
      <p:bldP spid="25" grpId="0"/>
      <p:bldP spid="1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>
            <a:extLst>
              <a:ext uri="{FF2B5EF4-FFF2-40B4-BE49-F238E27FC236}">
                <a16:creationId xmlns:a16="http://schemas.microsoft.com/office/drawing/2014/main" id="{1A706D8D-D82C-49E8-9580-888C6E759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2269" y="156296"/>
            <a:ext cx="1047827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By the end of Year 3,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entury Gothic" panose="020B0502020202020204" pitchFamily="34" charset="0"/>
              </a:rPr>
              <a:t>children are expected to be able to: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latin typeface="Century Gothic" panose="020B0502020202020204" pitchFamily="34" charset="0"/>
            </a:endParaRPr>
          </a:p>
          <a:p>
            <a:pPr marL="342900" indent="-342900">
              <a:spcBef>
                <a:spcPct val="0"/>
              </a:spcBef>
            </a:pPr>
            <a:r>
              <a:rPr lang="en-GB" altLang="en-US" sz="2400" b="1" dirty="0">
                <a:latin typeface="Century Gothic" panose="020B0502020202020204" pitchFamily="34" charset="0"/>
              </a:rPr>
              <a:t>add numbers with up to 3-digits, using formal column addition.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2062DE-703A-4DE0-B185-4129A0178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6078" y="3911676"/>
            <a:ext cx="6156325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161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+</a:t>
            </a:r>
            <a:r>
              <a:rPr lang="en-GB" altLang="en-US" sz="4000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32</a:t>
            </a:r>
            <a:endParaRPr lang="en-GB" altLang="en-US" sz="4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en-GB" altLang="en-US" sz="4000" u="sng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193</a:t>
            </a:r>
            <a:endParaRPr lang="en-GB" altLang="en-US" sz="4000" b="1" dirty="0">
              <a:solidFill>
                <a:srgbClr val="7030A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00" name="TextBox 5">
            <a:extLst>
              <a:ext uri="{FF2B5EF4-FFF2-40B4-BE49-F238E27FC236}">
                <a16:creationId xmlns:a16="http://schemas.microsoft.com/office/drawing/2014/main" id="{2E56BC6A-8B90-4D7B-B7C3-289157BFA3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7583" y="2795313"/>
            <a:ext cx="5327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2"/>
                </a:solidFill>
                <a:latin typeface="Century Gothic" panose="020B0502020202020204" pitchFamily="34" charset="0"/>
              </a:rPr>
              <a:t>For example: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161 + 32 =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D0DABB-A1A2-41B7-B3D1-F9A37EC4A3DA}"/>
              </a:ext>
            </a:extLst>
          </p:cNvPr>
          <p:cNvSpPr/>
          <p:nvPr/>
        </p:nvSpPr>
        <p:spPr>
          <a:xfrm>
            <a:off x="7936121" y="4089171"/>
            <a:ext cx="3498179" cy="1887696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  <a:defRPr/>
            </a:pPr>
            <a:endParaRPr lang="en-GB" sz="16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Children will start with using column addition without carrying</a:t>
            </a:r>
          </a:p>
          <a:p>
            <a:pPr algn="ctr">
              <a:spcAft>
                <a:spcPts val="1000"/>
              </a:spcAft>
              <a:defRPr/>
            </a:pPr>
            <a:endParaRPr lang="en-GB" sz="4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5F5EFC-ED9C-4635-A15A-9258928B259B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B43FF35-6E7C-40F8-A902-A01AE68AE4D6}"/>
              </a:ext>
            </a:extLst>
          </p:cNvPr>
          <p:cNvSpPr/>
          <p:nvPr/>
        </p:nvSpPr>
        <p:spPr>
          <a:xfrm>
            <a:off x="1499706" y="2801583"/>
            <a:ext cx="1179871" cy="111009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9F41222-28B1-401A-8421-ED78CAC37E17}"/>
              </a:ext>
            </a:extLst>
          </p:cNvPr>
          <p:cNvSpPr/>
          <p:nvPr/>
        </p:nvSpPr>
        <p:spPr>
          <a:xfrm>
            <a:off x="622129" y="4393380"/>
            <a:ext cx="1179871" cy="111009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9A1FEC-0081-4E24-9EEC-C3FC11E9B847}"/>
              </a:ext>
            </a:extLst>
          </p:cNvPr>
          <p:cNvSpPr/>
          <p:nvPr/>
        </p:nvSpPr>
        <p:spPr>
          <a:xfrm>
            <a:off x="2256578" y="4393381"/>
            <a:ext cx="1179871" cy="111009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23ACCA-B8F4-4BD4-9A74-CEF03EA27308}"/>
              </a:ext>
            </a:extLst>
          </p:cNvPr>
          <p:cNvSpPr/>
          <p:nvPr/>
        </p:nvSpPr>
        <p:spPr>
          <a:xfrm>
            <a:off x="1713676" y="3002686"/>
            <a:ext cx="7585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D2CEE7-1E5C-4A68-A927-FD7146BC28C6}"/>
              </a:ext>
            </a:extLst>
          </p:cNvPr>
          <p:cNvSpPr/>
          <p:nvPr/>
        </p:nvSpPr>
        <p:spPr>
          <a:xfrm>
            <a:off x="832793" y="4594483"/>
            <a:ext cx="8397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E334D-030B-4C7C-AB34-826BA6105FA9}"/>
              </a:ext>
            </a:extLst>
          </p:cNvPr>
          <p:cNvSpPr/>
          <p:nvPr/>
        </p:nvSpPr>
        <p:spPr>
          <a:xfrm>
            <a:off x="2610711" y="4594483"/>
            <a:ext cx="4716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FE7E737-9D7F-4D66-947C-64D2423A0D86}"/>
              </a:ext>
            </a:extLst>
          </p:cNvPr>
          <p:cNvCxnSpPr>
            <a:stCxn id="8" idx="0"/>
            <a:endCxn id="2" idx="3"/>
          </p:cNvCxnSpPr>
          <p:nvPr/>
        </p:nvCxnSpPr>
        <p:spPr>
          <a:xfrm flipV="1">
            <a:off x="1212065" y="3749107"/>
            <a:ext cx="460429" cy="64427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2B2CE06-943A-471A-9D0D-91E4B5A0D4FE}"/>
              </a:ext>
            </a:extLst>
          </p:cNvPr>
          <p:cNvCxnSpPr>
            <a:cxnSpLocks/>
            <a:stCxn id="9" idx="0"/>
            <a:endCxn id="2" idx="5"/>
          </p:cNvCxnSpPr>
          <p:nvPr/>
        </p:nvCxnSpPr>
        <p:spPr>
          <a:xfrm flipH="1" flipV="1">
            <a:off x="2506789" y="3749107"/>
            <a:ext cx="339725" cy="6442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95A3814C-5F36-4E24-86B0-8EA161797B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88" t="8755" r="-2" b="8551"/>
          <a:stretch/>
        </p:blipFill>
        <p:spPr>
          <a:xfrm flipH="1">
            <a:off x="699745" y="5496411"/>
            <a:ext cx="270639" cy="96091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4DDB6FE-FE2E-4B61-B30D-510164F276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34" t="16886" r="-3" b="8551"/>
          <a:stretch/>
        </p:blipFill>
        <p:spPr>
          <a:xfrm flipH="1">
            <a:off x="978498" y="5597952"/>
            <a:ext cx="278754" cy="8664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4A29328-ADA3-4A66-B29B-9B8EB7CBD1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33" t="16527" r="-2" b="8551"/>
          <a:stretch/>
        </p:blipFill>
        <p:spPr>
          <a:xfrm flipH="1">
            <a:off x="1257252" y="5597952"/>
            <a:ext cx="278753" cy="870594"/>
          </a:xfrm>
          <a:prstGeom prst="rect">
            <a:avLst/>
          </a:prstGeom>
        </p:spPr>
      </p:pic>
      <p:pic>
        <p:nvPicPr>
          <p:cNvPr id="23" name="Picture 35">
            <a:extLst>
              <a:ext uri="{FF2B5EF4-FFF2-40B4-BE49-F238E27FC236}">
                <a16:creationId xmlns:a16="http://schemas.microsoft.com/office/drawing/2014/main" id="{9B63F127-FA2A-4428-A7ED-4C55CF722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39" t="29018" r="14537" b="24390"/>
          <a:stretch>
            <a:fillRect/>
          </a:stretch>
        </p:blipFill>
        <p:spPr bwMode="auto">
          <a:xfrm>
            <a:off x="2879908" y="5704576"/>
            <a:ext cx="49530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5">
            <a:extLst>
              <a:ext uri="{FF2B5EF4-FFF2-40B4-BE49-F238E27FC236}">
                <a16:creationId xmlns:a16="http://schemas.microsoft.com/office/drawing/2014/main" id="{34F0CEE3-D5EE-4511-8BB6-2297FB293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39" t="29018" r="14537" b="24390"/>
          <a:stretch>
            <a:fillRect/>
          </a:stretch>
        </p:blipFill>
        <p:spPr bwMode="auto">
          <a:xfrm>
            <a:off x="2337399" y="5704575"/>
            <a:ext cx="49530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3">
            <a:extLst>
              <a:ext uri="{FF2B5EF4-FFF2-40B4-BE49-F238E27FC236}">
                <a16:creationId xmlns:a16="http://schemas.microsoft.com/office/drawing/2014/main" id="{707F87ED-2826-4928-985E-9DB864C6F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178" y="846211"/>
            <a:ext cx="1084217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Children are then expected to be able to add up to two 3-digit numbers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using compact column method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with carrying.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9CBA47-101E-4CB7-96D9-F97069F3E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263" y="3188176"/>
            <a:ext cx="669607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en-GB" altLang="en-US" sz="16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258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+  </a:t>
            </a:r>
            <a:r>
              <a:rPr lang="en-GB" altLang="en-US" sz="4000" b="1" u="sng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136</a:t>
            </a:r>
          </a:p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4000" b="1" dirty="0">
                <a:solidFill>
                  <a:srgbClr val="FFFF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en-GB" altLang="en-US" sz="4000" b="1" u="sng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394</a:t>
            </a:r>
            <a:endParaRPr lang="en-GB" altLang="en-US" sz="4000" b="1" dirty="0">
              <a:solidFill>
                <a:srgbClr val="7030A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124" name="TextBox 5">
            <a:extLst>
              <a:ext uri="{FF2B5EF4-FFF2-40B4-BE49-F238E27FC236}">
                <a16:creationId xmlns:a16="http://schemas.microsoft.com/office/drawing/2014/main" id="{8BCBAA62-FD71-4946-8B1B-7C3B1BDAE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494" y="2175441"/>
            <a:ext cx="45910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258 + 136 =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459F76-DF3F-4363-B172-EA2DDE0956C6}"/>
              </a:ext>
            </a:extLst>
          </p:cNvPr>
          <p:cNvSpPr/>
          <p:nvPr/>
        </p:nvSpPr>
        <p:spPr>
          <a:xfrm>
            <a:off x="7704338" y="2698661"/>
            <a:ext cx="3695302" cy="2754600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  <a:defRPr/>
            </a:pPr>
            <a:endParaRPr lang="en-GB" sz="16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Children are also expected to be able to estimate the answer to a calculation and use the inverse operation to check their answers. </a:t>
            </a:r>
          </a:p>
          <a:p>
            <a:pPr algn="ctr">
              <a:spcAft>
                <a:spcPts val="1000"/>
              </a:spcAft>
              <a:defRPr/>
            </a:pPr>
            <a:endParaRPr lang="en-GB" sz="8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endParaRPr lang="en-GB" sz="4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264A1B-31BD-44E7-95DA-A25DF31B1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7561" y="5756474"/>
            <a:ext cx="71913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altLang="en-US" sz="3000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1D0739-3CC2-48F9-8CCD-83B3D6467C1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90E6E49-C374-494A-8B83-835A1363E067}"/>
              </a:ext>
            </a:extLst>
          </p:cNvPr>
          <p:cNvSpPr/>
          <p:nvPr/>
        </p:nvSpPr>
        <p:spPr>
          <a:xfrm>
            <a:off x="3601126" y="2891462"/>
            <a:ext cx="15103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4000" b="1" dirty="0">
                <a:solidFill>
                  <a:srgbClr val="44546A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 T U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>
                <a16:creationId xmlns:a16="http://schemas.microsoft.com/office/drawing/2014/main" id="{D5A6C621-6C45-4AFB-9569-2647B8E8C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237" y="419002"/>
            <a:ext cx="1076752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FFFF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From Year 4, </a:t>
            </a:r>
            <a:r>
              <a:rPr lang="en-GB" altLang="en-US" sz="2400" b="1" dirty="0">
                <a:latin typeface="Century Gothic" panose="020B0502020202020204" pitchFamily="34" charset="0"/>
              </a:rPr>
              <a:t>children will then use the compact column method to add 2 or more numbers, </a:t>
            </a:r>
            <a:r>
              <a:rPr lang="en-GB" altLang="en-US" sz="2400" dirty="0">
                <a:solidFill>
                  <a:srgbClr val="0070C0"/>
                </a:solidFill>
                <a:latin typeface="Century Gothic" panose="020B0502020202020204" pitchFamily="34" charset="0"/>
              </a:rPr>
              <a:t>using place value indicators alongside concrete apparatus and other visual models.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325 + 243 =</a:t>
            </a:r>
          </a:p>
        </p:txBody>
      </p:sp>
      <p:sp>
        <p:nvSpPr>
          <p:cNvPr id="6147" name="Rectangle 4">
            <a:extLst>
              <a:ext uri="{FF2B5EF4-FFF2-40B4-BE49-F238E27FC236}">
                <a16:creationId xmlns:a16="http://schemas.microsoft.com/office/drawing/2014/main" id="{17014CA2-187B-4CA6-85F9-51E418E58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5771" y="2727326"/>
            <a:ext cx="4591504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4000" b="1" dirty="0">
                <a:solidFill>
                  <a:schemeClr val="tx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 T U 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3 2 5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GB" altLang="en-US" sz="4000" b="1" u="sng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2 4 3</a:t>
            </a:r>
            <a:endParaRPr lang="en-GB" altLang="en-US" sz="4000" b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altLang="en-US" sz="4000" b="1" u="sng" dirty="0">
                <a:solidFill>
                  <a:srgbClr val="7030A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5 6 8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515328-A3FE-441E-B558-E01231C29CE9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>
            <a:extLst>
              <a:ext uri="{FF2B5EF4-FFF2-40B4-BE49-F238E27FC236}">
                <a16:creationId xmlns:a16="http://schemas.microsoft.com/office/drawing/2014/main" id="{DE653A16-1109-4ACA-9D9E-BFFD0B1B2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509" y="490122"/>
            <a:ext cx="1132498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entury Gothic" panose="020B0502020202020204" pitchFamily="34" charset="0"/>
              </a:rPr>
              <a:t>Once secure with concrete apparatus and other visual models, </a:t>
            </a:r>
            <a:r>
              <a:rPr lang="en-GB" altLang="en-US" sz="2400" b="1" dirty="0">
                <a:latin typeface="Century Gothic" panose="020B0502020202020204" pitchFamily="34" charset="0"/>
              </a:rPr>
              <a:t>children will then use the compact method to add four-digit numbers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with carrying.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2,286 + 1,147 =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265A6CEE-997A-439B-9735-3BA2C9887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5638" y="2060576"/>
            <a:ext cx="45720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40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altLang="en-US" sz="40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4000" b="1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 T U 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4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2,2 8 6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GB" altLang="en-US" sz="40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1,1 4 7</a:t>
            </a:r>
            <a:endParaRPr lang="en-GB" altLang="en-US" sz="40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altLang="en-US" sz="40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altLang="en-US" sz="2000" b="1" dirty="0">
              <a:solidFill>
                <a:schemeClr val="tx2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172" name="TextBox 5">
            <a:extLst>
              <a:ext uri="{FF2B5EF4-FFF2-40B4-BE49-F238E27FC236}">
                <a16:creationId xmlns:a16="http://schemas.microsoft.com/office/drawing/2014/main" id="{5760A226-810D-4F22-9720-51642A0A7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422" y="5365751"/>
            <a:ext cx="1008590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Century Gothic" panose="020B0502020202020204" pitchFamily="34" charset="0"/>
              </a:rPr>
              <a:t>In the context of money and measures, including decimals.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In Year 5,</a:t>
            </a:r>
            <a:r>
              <a:rPr lang="en-GB" altLang="en-US" sz="2000" b="1" dirty="0">
                <a:latin typeface="Century Gothic" panose="020B0502020202020204" pitchFamily="34" charset="0"/>
              </a:rPr>
              <a:t> </a:t>
            </a:r>
            <a:r>
              <a:rPr lang="en-GB" altLang="en-US" sz="2000" dirty="0">
                <a:latin typeface="Century Gothic" panose="020B0502020202020204" pitchFamily="34" charset="0"/>
              </a:rPr>
              <a:t>children will move on to adding numbers with more than four digits.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000" b="1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000" b="1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000" b="1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197" name="TextBox 1">
            <a:extLst>
              <a:ext uri="{FF2B5EF4-FFF2-40B4-BE49-F238E27FC236}">
                <a16:creationId xmlns:a16="http://schemas.microsoft.com/office/drawing/2014/main" id="{D808CC72-9441-45D1-903A-11B40748E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7576" y="4830763"/>
            <a:ext cx="576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B1F685A-16C1-4D6F-AD78-959C764A8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064" y="4121151"/>
            <a:ext cx="720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3</a:t>
            </a:r>
            <a:endParaRPr lang="en-GB" altLang="en-US" sz="1800" dirty="0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BD1410-2B52-4712-A5ED-1D8999BAF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6413" y="4122739"/>
            <a:ext cx="495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GB" altLang="en-US" sz="1800" dirty="0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AC64B3-4B8B-45E8-9909-12E379F36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2375" y="4121151"/>
            <a:ext cx="4968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altLang="en-US" sz="1800" dirty="0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E66A70-B66F-441B-8982-82D619918A77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295D1F69-FC07-486F-8304-ABB339ADB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6413" y="4852195"/>
            <a:ext cx="576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52D5C4-FE4F-4DEB-931E-D251724AD6CA}"/>
              </a:ext>
            </a:extLst>
          </p:cNvPr>
          <p:cNvSpPr/>
          <p:nvPr/>
        </p:nvSpPr>
        <p:spPr>
          <a:xfrm>
            <a:off x="7611132" y="4133423"/>
            <a:ext cx="7200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GB" altLang="en-US" sz="40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3</a:t>
            </a:r>
            <a:endParaRPr lang="en-GB" altLang="en-US" dirty="0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E1F9BE-6236-490B-BFE9-D4C18FD5ED02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2DD1F-4C3E-4A78-AF70-BB8B2F4E72D3}"/>
              </a:ext>
            </a:extLst>
          </p:cNvPr>
          <p:cNvSpPr/>
          <p:nvPr/>
        </p:nvSpPr>
        <p:spPr>
          <a:xfrm>
            <a:off x="1349828" y="637809"/>
            <a:ext cx="9256235" cy="933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67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+mn-ea"/>
                <a:cs typeface="Arial"/>
                <a:sym typeface="Arial"/>
              </a:rPr>
              <a:t>Vocabulary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C84B23-288E-43E4-8752-2A63B53C4F45}"/>
              </a:ext>
            </a:extLst>
          </p:cNvPr>
          <p:cNvSpPr/>
          <p:nvPr/>
        </p:nvSpPr>
        <p:spPr>
          <a:xfrm>
            <a:off x="5271795" y="2132729"/>
            <a:ext cx="635414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Parts of subtraction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5 - 2 = 3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353E0E-5CC3-49C5-BA5B-1AE092A3A815}"/>
              </a:ext>
            </a:extLst>
          </p:cNvPr>
          <p:cNvSpPr/>
          <p:nvPr/>
        </p:nvSpPr>
        <p:spPr>
          <a:xfrm>
            <a:off x="5482406" y="3212181"/>
            <a:ext cx="1947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minuend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96990-A9A5-49AE-B045-5509A076A948}"/>
              </a:ext>
            </a:extLst>
          </p:cNvPr>
          <p:cNvSpPr/>
          <p:nvPr/>
        </p:nvSpPr>
        <p:spPr>
          <a:xfrm>
            <a:off x="8211439" y="3212181"/>
            <a:ext cx="2464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subtrahend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1EE7DD-CC5E-4EB2-AE29-3A657001E563}"/>
              </a:ext>
            </a:extLst>
          </p:cNvPr>
          <p:cNvSpPr/>
          <p:nvPr/>
        </p:nvSpPr>
        <p:spPr>
          <a:xfrm>
            <a:off x="9384623" y="5325483"/>
            <a:ext cx="22413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difference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52BD0D2-5357-42A3-A486-8DDC9312DEFA}"/>
              </a:ext>
            </a:extLst>
          </p:cNvPr>
          <p:cNvSpPr/>
          <p:nvPr/>
        </p:nvSpPr>
        <p:spPr>
          <a:xfrm>
            <a:off x="5898597" y="5325484"/>
            <a:ext cx="1936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operator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BDD340A-BA63-49FB-A5CA-554B97905EF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6456391" y="3796956"/>
            <a:ext cx="410580" cy="35516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A3B494C-4E29-4EA5-B27C-7D32FC80AA5D}"/>
              </a:ext>
            </a:extLst>
          </p:cNvPr>
          <p:cNvCxnSpPr>
            <a:cxnSpLocks/>
          </p:cNvCxnSpPr>
          <p:nvPr/>
        </p:nvCxnSpPr>
        <p:spPr>
          <a:xfrm flipH="1">
            <a:off x="8552453" y="3768592"/>
            <a:ext cx="162099" cy="32560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983D507-5D54-407A-8DFF-9A628D7568C3}"/>
              </a:ext>
            </a:extLst>
          </p:cNvPr>
          <p:cNvCxnSpPr>
            <a:cxnSpLocks/>
          </p:cNvCxnSpPr>
          <p:nvPr/>
        </p:nvCxnSpPr>
        <p:spPr>
          <a:xfrm flipV="1">
            <a:off x="7444703" y="4924715"/>
            <a:ext cx="244123" cy="40655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483ECCF-5E28-4EE3-ACC6-A04D03E26430}"/>
              </a:ext>
            </a:extLst>
          </p:cNvPr>
          <p:cNvCxnSpPr>
            <a:cxnSpLocks/>
          </p:cNvCxnSpPr>
          <p:nvPr/>
        </p:nvCxnSpPr>
        <p:spPr>
          <a:xfrm flipH="1" flipV="1">
            <a:off x="10058400" y="4876408"/>
            <a:ext cx="314633" cy="35732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D095B1A4-2A73-498E-B409-98402FE05AA0}"/>
              </a:ext>
            </a:extLst>
          </p:cNvPr>
          <p:cNvSpPr/>
          <p:nvPr/>
        </p:nvSpPr>
        <p:spPr>
          <a:xfrm>
            <a:off x="1220761" y="2055343"/>
            <a:ext cx="3695302" cy="3893374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Subtraction: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Lucida Handwriting" panose="03010101010101010101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minus     subtract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take away     deduct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fewer than     less than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difference between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decrease by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73419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>
            <a:extLst>
              <a:ext uri="{FF2B5EF4-FFF2-40B4-BE49-F238E27FC236}">
                <a16:creationId xmlns:a16="http://schemas.microsoft.com/office/drawing/2014/main" id="{EA78B468-C394-4C4E-B3D9-5FE33C010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260350"/>
            <a:ext cx="8424863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7030A0"/>
                </a:solidFill>
                <a:latin typeface="Century Gothic" panose="020B0502020202020204" pitchFamily="34" charset="0"/>
              </a:rPr>
              <a:t>By the end of Year 3,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Century Gothic" panose="020B0502020202020204" pitchFamily="34" charset="0"/>
              </a:rPr>
              <a:t>children are expected to be able to: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200" b="1" dirty="0"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0"/>
              </a:spcBef>
            </a:pPr>
            <a:r>
              <a:rPr lang="en-GB" altLang="en-US" sz="2400" b="1" dirty="0">
                <a:latin typeface="Century Gothic" panose="020B0502020202020204" pitchFamily="34" charset="0"/>
              </a:rPr>
              <a:t> subtract with numbers up to 3-digits. </a:t>
            </a:r>
          </a:p>
        </p:txBody>
      </p:sp>
      <p:sp>
        <p:nvSpPr>
          <p:cNvPr id="35843" name="Rectangle 4">
            <a:extLst>
              <a:ext uri="{FF2B5EF4-FFF2-40B4-BE49-F238E27FC236}">
                <a16:creationId xmlns:a16="http://schemas.microsoft.com/office/drawing/2014/main" id="{04006138-A47D-42FF-959F-BCD3FC4618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0238" y="3692525"/>
            <a:ext cx="45720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lang="en-GB" altLang="en-US" sz="4000">
              <a:solidFill>
                <a:srgbClr val="FFFFF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96" name="TextBox 5">
            <a:extLst>
              <a:ext uri="{FF2B5EF4-FFF2-40B4-BE49-F238E27FC236}">
                <a16:creationId xmlns:a16="http://schemas.microsoft.com/office/drawing/2014/main" id="{EB12A58D-DA53-4331-BEEE-E35FA4D14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695" y="2690752"/>
            <a:ext cx="457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187 - 35 =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721731-2677-424F-980E-B88DED47DC41}"/>
              </a:ext>
            </a:extLst>
          </p:cNvPr>
          <p:cNvSpPr/>
          <p:nvPr/>
        </p:nvSpPr>
        <p:spPr>
          <a:xfrm>
            <a:off x="2711450" y="4221164"/>
            <a:ext cx="7488238" cy="20034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defRPr/>
            </a:pPr>
            <a:r>
              <a:rPr lang="en-GB" sz="3600" dirty="0">
                <a:latin typeface="Comic Sans MS" pitchFamily="66" charset="0"/>
                <a:ea typeface="Calibri"/>
                <a:cs typeface="Times New Roman"/>
              </a:rPr>
              <a:t>                      </a:t>
            </a:r>
            <a:r>
              <a:rPr lang="en-GB" sz="3600" b="1" dirty="0">
                <a:latin typeface="Comic Sans MS" pitchFamily="66" charset="0"/>
                <a:ea typeface="Calibri"/>
                <a:cs typeface="Times New Roman"/>
              </a:rPr>
              <a:t>187</a:t>
            </a:r>
          </a:p>
          <a:p>
            <a:pPr algn="just">
              <a:lnSpc>
                <a:spcPct val="115000"/>
              </a:lnSpc>
              <a:defRPr/>
            </a:pPr>
            <a:r>
              <a:rPr lang="en-GB" sz="3600" b="1" dirty="0">
                <a:latin typeface="Comic Sans MS" pitchFamily="66" charset="0"/>
                <a:ea typeface="Calibri"/>
                <a:cs typeface="Times New Roman"/>
              </a:rPr>
              <a:t>              -</a:t>
            </a:r>
            <a:r>
              <a:rPr lang="en-GB" sz="3600" b="1" u="sng" dirty="0">
                <a:latin typeface="Comic Sans MS" pitchFamily="66" charset="0"/>
                <a:ea typeface="Calibri"/>
                <a:cs typeface="Times New Roman"/>
              </a:rPr>
              <a:t> 35</a:t>
            </a:r>
          </a:p>
          <a:p>
            <a:pPr marL="266700" algn="just">
              <a:lnSpc>
                <a:spcPct val="115000"/>
              </a:lnSpc>
              <a:defRPr/>
            </a:pPr>
            <a:r>
              <a:rPr lang="en-GB" sz="3600" b="1" dirty="0">
                <a:solidFill>
                  <a:schemeClr val="tx2"/>
                </a:solidFill>
                <a:latin typeface="Comic Sans MS" pitchFamily="66" charset="0"/>
                <a:ea typeface="Calibri"/>
                <a:cs typeface="Times New Roman"/>
              </a:rPr>
              <a:t>              </a:t>
            </a:r>
            <a:r>
              <a:rPr lang="en-GB" sz="3600" b="1" u="sng" dirty="0">
                <a:solidFill>
                  <a:schemeClr val="tx2"/>
                </a:solidFill>
                <a:latin typeface="Comic Sans MS" pitchFamily="66" charset="0"/>
                <a:ea typeface="Calibri"/>
                <a:cs typeface="Times New Roman"/>
              </a:rPr>
              <a:t>152</a:t>
            </a:r>
            <a:endParaRPr lang="en-GB" sz="3600" b="1" dirty="0">
              <a:solidFill>
                <a:srgbClr val="7030A0"/>
              </a:solidFill>
              <a:latin typeface="Comic Sans MS" pitchFamily="66" charset="0"/>
              <a:ea typeface="Calibri"/>
              <a:cs typeface="Times New Roman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C38C91-3566-4C01-8AED-786876C3DA4C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68817DB-F108-043F-149D-70CF2B106844}"/>
              </a:ext>
            </a:extLst>
          </p:cNvPr>
          <p:cNvSpPr/>
          <p:nvPr/>
        </p:nvSpPr>
        <p:spPr>
          <a:xfrm>
            <a:off x="7731460" y="2709705"/>
            <a:ext cx="3498179" cy="1887696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  <a:defRPr/>
            </a:pPr>
            <a:endParaRPr lang="en-GB" sz="16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  <a:p>
            <a:pPr algn="ctr">
              <a:spcAft>
                <a:spcPts val="1000"/>
              </a:spcAft>
              <a:defRPr/>
            </a:pPr>
            <a:r>
              <a:rPr lang="en-GB" sz="2000" dirty="0">
                <a:solidFill>
                  <a:schemeClr val="accent4">
                    <a:lumMod val="10000"/>
                  </a:scheme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Children will start with using column subtraction without exchanging</a:t>
            </a:r>
          </a:p>
          <a:p>
            <a:pPr algn="ctr">
              <a:spcAft>
                <a:spcPts val="1000"/>
              </a:spcAft>
              <a:defRPr/>
            </a:pPr>
            <a:endParaRPr lang="en-GB" sz="400" b="1" dirty="0">
              <a:solidFill>
                <a:schemeClr val="accent4">
                  <a:lumMod val="10000"/>
                </a:schemeClr>
              </a:solidFill>
              <a:latin typeface="Comic Sans MS" pitchFamily="66" charset="0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3">
            <a:extLst>
              <a:ext uri="{FF2B5EF4-FFF2-40B4-BE49-F238E27FC236}">
                <a16:creationId xmlns:a16="http://schemas.microsoft.com/office/drawing/2014/main" id="{96FDAFF2-825B-4D80-8CF8-02100155B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755" y="582231"/>
            <a:ext cx="1077685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Children</a:t>
            </a:r>
            <a:r>
              <a:rPr lang="en-GB" altLang="en-US" sz="2400" b="1" dirty="0">
                <a:solidFill>
                  <a:schemeClr val="tx2"/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2400" b="1" dirty="0">
                <a:latin typeface="Century Gothic" panose="020B0502020202020204" pitchFamily="34" charset="0"/>
              </a:rPr>
              <a:t>are then expected to be able to subtract  up to two 3-digit numbers by partitioning in columns</a:t>
            </a:r>
            <a:r>
              <a:rPr lang="en-GB" altLang="en-US" sz="24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with exchanging.</a:t>
            </a:r>
          </a:p>
        </p:txBody>
      </p:sp>
      <p:sp>
        <p:nvSpPr>
          <p:cNvPr id="9219" name="TextBox 5">
            <a:extLst>
              <a:ext uri="{FF2B5EF4-FFF2-40B4-BE49-F238E27FC236}">
                <a16:creationId xmlns:a16="http://schemas.microsoft.com/office/drawing/2014/main" id="{83A8C66B-45F8-43E1-BA06-16C84AFDB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8526" y="1776790"/>
            <a:ext cx="280828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For example: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43 – 27=</a:t>
            </a:r>
          </a:p>
        </p:txBody>
      </p:sp>
      <p:sp>
        <p:nvSpPr>
          <p:cNvPr id="9220" name="Rectangle 1">
            <a:extLst>
              <a:ext uri="{FF2B5EF4-FFF2-40B4-BE49-F238E27FC236}">
                <a16:creationId xmlns:a16="http://schemas.microsoft.com/office/drawing/2014/main" id="{9A5C7B93-F7EA-44A1-BDF9-D1FD9A8F3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1450" y="3686175"/>
            <a:ext cx="4572000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altLang="en-US" b="1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30</a:t>
            </a:r>
            <a:r>
              <a:rPr lang="en-GB" altLang="en-US" b="1" dirty="0">
                <a:solidFill>
                  <a:srgbClr val="FFC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GB" altLang="en-US" b="1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C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40  </a:t>
            </a:r>
            <a:r>
              <a:rPr lang="en-GB" altLang="en-US" sz="2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altLang="en-US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3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altLang="en-US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20  </a:t>
            </a:r>
            <a:r>
              <a:rPr lang="en-GB" altLang="en-US" sz="20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altLang="en-US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7</a:t>
            </a:r>
            <a:endParaRPr lang="en-GB" altLang="en-US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b="1" u="sng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GB" altLang="en-US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0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altLang="en-US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b="1" u="sng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altLang="en-US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= </a:t>
            </a:r>
            <a:r>
              <a:rPr lang="en-GB" altLang="en-US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3E4ACEE-62E6-4738-89A5-66B36B8BB9C4}"/>
              </a:ext>
            </a:extLst>
          </p:cNvPr>
          <p:cNvCxnSpPr/>
          <p:nvPr/>
        </p:nvCxnSpPr>
        <p:spPr bwMode="auto">
          <a:xfrm flipH="1">
            <a:off x="3205163" y="4365626"/>
            <a:ext cx="501650" cy="358775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222" name="Rectangle 9">
            <a:extLst>
              <a:ext uri="{FF2B5EF4-FFF2-40B4-BE49-F238E27FC236}">
                <a16:creationId xmlns:a16="http://schemas.microsoft.com/office/drawing/2014/main" id="{547D83EE-7309-4E20-A784-CE1C864AA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83450" y="2377841"/>
            <a:ext cx="3969268" cy="2028440"/>
          </a:xfrm>
          <a:prstGeom prst="rect">
            <a:avLst/>
          </a:prstGeom>
          <a:solidFill>
            <a:srgbClr val="FFFF00"/>
          </a:solidFill>
          <a:ln w="254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  <a:defRPr/>
            </a:pPr>
            <a:endParaRPr lang="en-GB" altLang="en-US" sz="1600" dirty="0">
              <a:solidFill>
                <a:srgbClr val="00000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  <a:defRPr/>
            </a:pPr>
            <a:r>
              <a:rPr lang="en-GB" altLang="en-US" sz="1600" dirty="0">
                <a:solidFill>
                  <a:srgbClr val="000000"/>
                </a:solidFill>
                <a:latin typeface="Lucida Handwriting" panose="03010101010101010101" pitchFamily="66" charset="0"/>
                <a:ea typeface="Calibri" pitchFamily="34" charset="0"/>
                <a:cs typeface="Times New Roman" pitchFamily="18" charset="0"/>
              </a:rPr>
              <a:t>Children will be taught that in order to subtract 7 from 3 it is necessary to exchange ten and add it to the 3 to make 13.  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  <a:defRPr/>
            </a:pPr>
            <a:endParaRPr lang="en-GB" altLang="en-US" sz="1600" dirty="0">
              <a:solidFill>
                <a:srgbClr val="000000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1273" name="Picture 9">
            <a:extLst>
              <a:ext uri="{FF2B5EF4-FFF2-40B4-BE49-F238E27FC236}">
                <a16:creationId xmlns:a16="http://schemas.microsoft.com/office/drawing/2014/main" id="{92FDB64E-5F33-46C7-9E50-D56FBEE67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514" y="4365626"/>
            <a:ext cx="5238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770DC19-E70B-4F21-9545-463A70DF98EF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9702C3A5-4F40-4B28-934B-7B47D274B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918" y="766928"/>
            <a:ext cx="1087016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In Year 4, </a:t>
            </a:r>
            <a:r>
              <a:rPr lang="en-GB" altLang="en-US" sz="2400" b="1" dirty="0">
                <a:latin typeface="Century Gothic" panose="020B0502020202020204" pitchFamily="34" charset="0"/>
              </a:rPr>
              <a:t>children will then use the compact column method to subtract 2 numbers, using place value indicators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without exchanging.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  </a:t>
            </a:r>
            <a:r>
              <a:rPr lang="en-GB" altLang="en-US" sz="2400" b="1" dirty="0">
                <a:solidFill>
                  <a:schemeClr val="tx2"/>
                </a:solidFill>
                <a:latin typeface="Century Gothic" panose="020B0502020202020204" pitchFamily="34" charset="0"/>
              </a:rPr>
              <a:t>For example: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278 - 145 =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CF0DCA4B-B2CF-4A8B-8E1A-2EE5A51EE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7188" y="2852739"/>
            <a:ext cx="45720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altLang="en-US" sz="4000" b="1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 T U 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4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altLang="en-US" sz="40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4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7 8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40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1 4 5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40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1 3 3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56F000-DCB9-4219-B427-1775B3906459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811064A9-D36D-4DC5-971A-BA893862A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217" y="601490"/>
            <a:ext cx="10856068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Children will then use the compact method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to subtract two numbers, using place value indicators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with exchanging.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FFFF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2400" b="1" dirty="0">
              <a:solidFill>
                <a:srgbClr val="FFFFFF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267 - 149=</a:t>
            </a:r>
            <a:endParaRPr lang="en-GB" altLang="en-US" sz="24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41987" name="Rectangle 4">
            <a:extLst>
              <a:ext uri="{FF2B5EF4-FFF2-40B4-BE49-F238E27FC236}">
                <a16:creationId xmlns:a16="http://schemas.microsoft.com/office/drawing/2014/main" id="{15A024FC-678F-419E-BB28-F24CA2216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2400" y="3213101"/>
            <a:ext cx="4572000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n-GB" altLang="en-US" sz="4000" dirty="0">
              <a:solidFill>
                <a:srgbClr val="FFFFF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268" name="Rectangle 1">
            <a:extLst>
              <a:ext uri="{FF2B5EF4-FFF2-40B4-BE49-F238E27FC236}">
                <a16:creationId xmlns:a16="http://schemas.microsoft.com/office/drawing/2014/main" id="{24617C81-8301-42E0-8DBF-FDF7350D6E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0101" y="2952751"/>
            <a:ext cx="5230813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 </a:t>
            </a:r>
            <a:r>
              <a:rPr lang="en-GB" altLang="en-US" sz="2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800" b="1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  U</a:t>
            </a: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altLang="en-US" sz="28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altLang="en-US" sz="16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8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1  4  9</a:t>
            </a:r>
            <a:endParaRPr lang="en-GB" altLang="en-US" sz="28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1  1  8</a:t>
            </a:r>
          </a:p>
        </p:txBody>
      </p:sp>
      <p:cxnSp>
        <p:nvCxnSpPr>
          <p:cNvPr id="11269" name="Straight Connector 5">
            <a:extLst>
              <a:ext uri="{FF2B5EF4-FFF2-40B4-BE49-F238E27FC236}">
                <a16:creationId xmlns:a16="http://schemas.microsoft.com/office/drawing/2014/main" id="{F948B6CE-4FF0-482B-A532-27C29DEC2A5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6743701" y="4094164"/>
            <a:ext cx="309563" cy="288925"/>
          </a:xfrm>
          <a:prstGeom prst="line">
            <a:avLst/>
          </a:prstGeom>
          <a:noFill/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2A933D04-101D-4944-BA8E-58F1C9DDD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5650" y="3967163"/>
            <a:ext cx="3429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altLang="en-U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7CB0FA-9DAC-483C-9ABA-60246E23B374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A87B0-6B81-4C8B-B1DF-0FD41993C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582613"/>
            <a:ext cx="10328988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br>
              <a:rPr lang="en-GB" sz="1800" b="1" dirty="0">
                <a:latin typeface="Comic Sans MS" pitchFamily="66" charset="0"/>
                <a:ea typeface="+mn-ea"/>
                <a:cs typeface="+mn-cs"/>
              </a:rPr>
            </a:br>
            <a:r>
              <a:rPr lang="en-GB" sz="2700" b="1" dirty="0">
                <a:latin typeface="Century Gothic" panose="020B0502020202020204" pitchFamily="34" charset="0"/>
                <a:ea typeface="+mn-ea"/>
                <a:cs typeface="+mn-cs"/>
              </a:rPr>
              <a:t>The compact column method is then extended to 4-digit numbers </a:t>
            </a:r>
            <a:r>
              <a:rPr lang="en-GB" sz="2700" b="1" dirty="0">
                <a:solidFill>
                  <a:srgbClr val="FFFFFF"/>
                </a:solidFill>
                <a:latin typeface="Century Gothic" panose="020B0502020202020204" pitchFamily="34" charset="0"/>
                <a:ea typeface="+mn-ea"/>
                <a:cs typeface="+mn-cs"/>
              </a:rPr>
              <a:t>with </a:t>
            </a:r>
            <a:r>
              <a:rPr lang="en-GB" sz="2700" b="1" dirty="0">
                <a:solidFill>
                  <a:srgbClr val="0070C0"/>
                </a:solidFill>
                <a:latin typeface="Century Gothic" panose="020B0502020202020204" pitchFamily="34" charset="0"/>
                <a:ea typeface="+mn-ea"/>
                <a:cs typeface="+mn-cs"/>
              </a:rPr>
              <a:t>exchanging across more than one place value column,</a:t>
            </a:r>
            <a:br>
              <a:rPr lang="en-GB" sz="2700" b="1" dirty="0">
                <a:solidFill>
                  <a:srgbClr val="002060"/>
                </a:solidFill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lang="en-GB" sz="2700" dirty="0">
                <a:latin typeface="Century Gothic" panose="020B0502020202020204" pitchFamily="34" charset="0"/>
                <a:ea typeface="+mn-ea"/>
                <a:cs typeface="+mn-cs"/>
              </a:rPr>
              <a:t>including where there is a 0 in the top number. </a:t>
            </a:r>
            <a:br>
              <a:rPr lang="en-GB" sz="2700" dirty="0">
                <a:latin typeface="Century Gothic" panose="020B0502020202020204" pitchFamily="34" charset="0"/>
                <a:ea typeface="+mn-ea"/>
                <a:cs typeface="+mn-cs"/>
              </a:rPr>
            </a:br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7FE8957-A0A9-4121-9A11-06B336330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9078" y="2057450"/>
            <a:ext cx="41825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2404 - 1146 =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334D92-8073-4F2D-8E6F-C230B926C7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8663" y="2947988"/>
            <a:ext cx="4572000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FFFF99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8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 H T  U 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endParaRPr lang="en-GB" altLang="en-US" sz="1600" b="1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2, 4 </a:t>
            </a:r>
            <a:r>
              <a:rPr lang="en-GB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0 </a:t>
            </a:r>
            <a:r>
              <a:rPr lang="en-GB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FFFFFF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800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1, 1  4  6</a:t>
            </a:r>
            <a:endParaRPr lang="en-GB" altLang="en-US" sz="28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altLang="en-US" sz="2800" b="1" u="sng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1, 2  5  8</a:t>
            </a:r>
          </a:p>
        </p:txBody>
      </p:sp>
      <p:pic>
        <p:nvPicPr>
          <p:cNvPr id="37890" name="Picture 2">
            <a:extLst>
              <a:ext uri="{FF2B5EF4-FFF2-40B4-BE49-F238E27FC236}">
                <a16:creationId xmlns:a16="http://schemas.microsoft.com/office/drawing/2014/main" id="{40A5CC6E-CEFF-4274-9803-BDC4278DB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224" y="3898752"/>
            <a:ext cx="469900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26A6F43-5D90-45DD-8176-40B83BE49FB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6650038" y="4086226"/>
            <a:ext cx="309562" cy="288925"/>
          </a:xfrm>
          <a:prstGeom prst="line">
            <a:avLst/>
          </a:prstGeom>
          <a:noFill/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4343" name="Picture 7">
            <a:extLst>
              <a:ext uri="{FF2B5EF4-FFF2-40B4-BE49-F238E27FC236}">
                <a16:creationId xmlns:a16="http://schemas.microsoft.com/office/drawing/2014/main" id="{04ADBB54-C9B8-4ABD-89F0-8C1D58DD9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158" y="4035426"/>
            <a:ext cx="334963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4CFAB8-5CCC-4372-9E6A-33C095918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6775" y="3683000"/>
            <a:ext cx="325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endParaRPr lang="en-GB" altLang="en-U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71EA56-8D15-4642-87A1-8B824B7F8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6089" y="3665539"/>
            <a:ext cx="327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altLang="en-U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D959C3-77F3-43F2-B019-9DCC21DB0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8089" y="3963989"/>
            <a:ext cx="325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altLang="en-US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051D07-1F0F-4596-B823-8ACCAD29FD96}"/>
              </a:ext>
            </a:extLst>
          </p:cNvPr>
          <p:cNvSpPr/>
          <p:nvPr/>
        </p:nvSpPr>
        <p:spPr>
          <a:xfrm>
            <a:off x="559837" y="5827713"/>
            <a:ext cx="111314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defRPr/>
            </a:pPr>
            <a:r>
              <a:rPr lang="en-GB" altLang="en-US" sz="2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In Year 5,</a:t>
            </a:r>
            <a:r>
              <a:rPr lang="en-GB" altLang="en-US" sz="20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2000" dirty="0">
                <a:latin typeface="Century Gothic" panose="020B0502020202020204" pitchFamily="34" charset="0"/>
              </a:rPr>
              <a:t>children will subtract numbers with more than four digits, including decimals.</a:t>
            </a:r>
          </a:p>
          <a:p>
            <a:pPr algn="ctr" eaLnBrk="1" hangingPunct="1">
              <a:defRPr/>
            </a:pPr>
            <a:endParaRPr lang="en-GB" altLang="en-US" sz="2000" b="1" dirty="0">
              <a:solidFill>
                <a:srgbClr val="FFFFFF"/>
              </a:solidFill>
              <a:latin typeface="Comic Sans MS" pitchFamily="66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60E4E19-4D85-4A0D-B9C2-5E361F65853F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 dirty="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  <p:bldP spid="10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E1F9BE-6236-490B-BFE9-D4C18FD5ED02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2DD1F-4C3E-4A78-AF70-BB8B2F4E72D3}"/>
              </a:ext>
            </a:extLst>
          </p:cNvPr>
          <p:cNvSpPr/>
          <p:nvPr/>
        </p:nvSpPr>
        <p:spPr>
          <a:xfrm>
            <a:off x="1349828" y="637809"/>
            <a:ext cx="9256235" cy="933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67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+mn-ea"/>
                <a:cs typeface="Arial"/>
                <a:sym typeface="Arial"/>
              </a:rPr>
              <a:t>Vocabulary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C84B23-288E-43E4-8752-2A63B53C4F45}"/>
              </a:ext>
            </a:extLst>
          </p:cNvPr>
          <p:cNvSpPr/>
          <p:nvPr/>
        </p:nvSpPr>
        <p:spPr>
          <a:xfrm>
            <a:off x="5271795" y="2132729"/>
            <a:ext cx="635414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Parts of multiplication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5 x </a:t>
            </a:r>
            <a:r>
              <a:rPr lang="en-US" sz="6000" b="1" kern="0" dirty="0">
                <a:solidFill>
                  <a:srgbClr val="0070C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3</a:t>
            </a: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 = 15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353E0E-5CC3-49C5-BA5B-1AE092A3A815}"/>
              </a:ext>
            </a:extLst>
          </p:cNvPr>
          <p:cNvSpPr/>
          <p:nvPr/>
        </p:nvSpPr>
        <p:spPr>
          <a:xfrm>
            <a:off x="5760528" y="3212181"/>
            <a:ext cx="13917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factor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96990-A9A5-49AE-B045-5509A076A948}"/>
              </a:ext>
            </a:extLst>
          </p:cNvPr>
          <p:cNvSpPr/>
          <p:nvPr/>
        </p:nvSpPr>
        <p:spPr>
          <a:xfrm>
            <a:off x="8056595" y="3212180"/>
            <a:ext cx="13917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factor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1EE7DD-CC5E-4EB2-AE29-3A657001E563}"/>
              </a:ext>
            </a:extLst>
          </p:cNvPr>
          <p:cNvSpPr/>
          <p:nvPr/>
        </p:nvSpPr>
        <p:spPr>
          <a:xfrm>
            <a:off x="9598834" y="5331302"/>
            <a:ext cx="17940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product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52BD0D2-5357-42A3-A486-8DDC9312DEFA}"/>
              </a:ext>
            </a:extLst>
          </p:cNvPr>
          <p:cNvSpPr/>
          <p:nvPr/>
        </p:nvSpPr>
        <p:spPr>
          <a:xfrm>
            <a:off x="5898597" y="5325484"/>
            <a:ext cx="1936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operator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BDD340A-BA63-49FB-A5CA-554B97905EF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6456392" y="3796956"/>
            <a:ext cx="410579" cy="35516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A3B494C-4E29-4EA5-B27C-7D32FC80AA5D}"/>
              </a:ext>
            </a:extLst>
          </p:cNvPr>
          <p:cNvCxnSpPr>
            <a:cxnSpLocks/>
          </p:cNvCxnSpPr>
          <p:nvPr/>
        </p:nvCxnSpPr>
        <p:spPr>
          <a:xfrm flipH="1">
            <a:off x="8552453" y="3768592"/>
            <a:ext cx="162099" cy="32560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983D507-5D54-407A-8DFF-9A628D7568C3}"/>
              </a:ext>
            </a:extLst>
          </p:cNvPr>
          <p:cNvCxnSpPr>
            <a:cxnSpLocks/>
          </p:cNvCxnSpPr>
          <p:nvPr/>
        </p:nvCxnSpPr>
        <p:spPr>
          <a:xfrm flipV="1">
            <a:off x="7152256" y="4964176"/>
            <a:ext cx="235416" cy="36130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483ECCF-5E28-4EE3-ACC6-A04D03E26430}"/>
              </a:ext>
            </a:extLst>
          </p:cNvPr>
          <p:cNvCxnSpPr>
            <a:cxnSpLocks/>
            <a:stCxn id="9" idx="0"/>
          </p:cNvCxnSpPr>
          <p:nvPr/>
        </p:nvCxnSpPr>
        <p:spPr>
          <a:xfrm flipH="1" flipV="1">
            <a:off x="10213175" y="4807438"/>
            <a:ext cx="282700" cy="52386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2B5EB17-C0D2-4124-8E56-B70EA4FF669F}"/>
              </a:ext>
            </a:extLst>
          </p:cNvPr>
          <p:cNvSpPr/>
          <p:nvPr/>
        </p:nvSpPr>
        <p:spPr>
          <a:xfrm>
            <a:off x="1051996" y="2205435"/>
            <a:ext cx="3695302" cy="3893374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>
                <a:solidFill>
                  <a:srgbClr val="FFC000">
                    <a:lumMod val="10000"/>
                  </a:srgb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Multiplication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Lucida Handwriting" panose="03010101010101010101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FFC000">
                    <a:lumMod val="10000"/>
                  </a:srgb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m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ultiply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     times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twice     double     triple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FFC000">
                    <a:lumMod val="10000"/>
                  </a:srgb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g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roups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 of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product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FFC000">
                    <a:lumMod val="10000"/>
                  </a:srgbClr>
                </a:solidFill>
                <a:latin typeface="Lucida Handwriting" panose="03010101010101010101" pitchFamily="66" charset="0"/>
                <a:ea typeface="Calibri"/>
                <a:cs typeface="Times New Roman"/>
              </a:rPr>
              <a:t>m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ultiplied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 by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8586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2286000" y="1859216"/>
            <a:ext cx="3124200" cy="1524000"/>
          </a:xfrm>
          <a:prstGeom prst="wedgeRoundRectCallout">
            <a:avLst>
              <a:gd name="adj1" fmla="val -33377"/>
              <a:gd name="adj2" fmla="val 692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entury Gothic" panose="020B0502020202020204" pitchFamily="34" charset="0"/>
              </a:rPr>
              <a:t>By the end of Year 2 children are expected to recall facts for the:</a:t>
            </a: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2, 5 and 10 x tables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6781802" y="1853480"/>
            <a:ext cx="3276600" cy="1524000"/>
          </a:xfrm>
          <a:prstGeom prst="wedgeRoundRectCallout">
            <a:avLst>
              <a:gd name="adj1" fmla="val -33647"/>
              <a:gd name="adj2" fmla="val 6739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entury Gothic" panose="020B0502020202020204" pitchFamily="34" charset="0"/>
              </a:rPr>
              <a:t>By the end of Year 3 children are expected to recall facts for the:</a:t>
            </a:r>
          </a:p>
          <a:p>
            <a:pPr algn="ctr"/>
            <a:endParaRPr lang="en-GB" b="1" dirty="0">
              <a:solidFill>
                <a:srgbClr val="FFFF66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3, 4 and 8 x tables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766458" y="3610947"/>
            <a:ext cx="3100251" cy="1628503"/>
          </a:xfrm>
          <a:prstGeom prst="wedgeRoundRectCallout">
            <a:avLst>
              <a:gd name="adj1" fmla="val -33172"/>
              <a:gd name="adj2" fmla="val 7109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entury Gothic" panose="020B0502020202020204" pitchFamily="34" charset="0"/>
              </a:rPr>
              <a:t>By the end of Year 4 children are expected to recall facts for:</a:t>
            </a:r>
          </a:p>
          <a:p>
            <a:pPr algn="ctr"/>
            <a:endParaRPr lang="en-GB" b="1" dirty="0">
              <a:solidFill>
                <a:srgbClr val="FFFF66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all tables up to 12 x 12</a:t>
            </a:r>
          </a:p>
        </p:txBody>
      </p:sp>
      <p:sp>
        <p:nvSpPr>
          <p:cNvPr id="9" name="Rectangle 8"/>
          <p:cNvSpPr/>
          <p:nvPr/>
        </p:nvSpPr>
        <p:spPr>
          <a:xfrm>
            <a:off x="432318" y="348874"/>
            <a:ext cx="11327363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3400" kern="0" dirty="0">
                <a:latin typeface="Century Gothic" panose="020B0502020202020204" pitchFamily="34" charset="0"/>
              </a:rPr>
              <a:t>It is </a:t>
            </a:r>
            <a:r>
              <a:rPr lang="en-GB" sz="3400" b="1" kern="0" dirty="0">
                <a:solidFill>
                  <a:srgbClr val="0070C0"/>
                </a:solidFill>
                <a:latin typeface="Century Gothic" panose="020B0502020202020204" pitchFamily="34" charset="0"/>
              </a:rPr>
              <a:t>essential</a:t>
            </a:r>
            <a:r>
              <a:rPr lang="en-GB" sz="3400" b="1" kern="0" dirty="0">
                <a:solidFill>
                  <a:srgbClr val="FFC000"/>
                </a:solidFill>
                <a:latin typeface="Century Gothic" panose="020B0502020202020204" pitchFamily="34" charset="0"/>
              </a:rPr>
              <a:t> </a:t>
            </a:r>
            <a:r>
              <a:rPr lang="en-GB" sz="3400" kern="0" dirty="0">
                <a:latin typeface="Century Gothic" panose="020B0502020202020204" pitchFamily="34" charset="0"/>
              </a:rPr>
              <a:t>that children have a </a:t>
            </a:r>
            <a:r>
              <a:rPr lang="en-GB" sz="3400" b="1" kern="0" dirty="0">
                <a:solidFill>
                  <a:srgbClr val="0070C0"/>
                </a:solidFill>
                <a:latin typeface="Century Gothic" panose="020B0502020202020204" pitchFamily="34" charset="0"/>
              </a:rPr>
              <a:t>fluent recall </a:t>
            </a:r>
            <a:r>
              <a:rPr lang="en-GB" sz="3400" kern="0" dirty="0">
                <a:latin typeface="Century Gothic" panose="020B0502020202020204" pitchFamily="34" charset="0"/>
              </a:rPr>
              <a:t>of multiplication facts and their related division facts:</a:t>
            </a:r>
          </a:p>
        </p:txBody>
      </p:sp>
      <p:sp>
        <p:nvSpPr>
          <p:cNvPr id="2" name="Rectangle 1"/>
          <p:cNvSpPr/>
          <p:nvPr/>
        </p:nvSpPr>
        <p:spPr>
          <a:xfrm>
            <a:off x="559837" y="5667400"/>
            <a:ext cx="111998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kern="0" dirty="0">
                <a:solidFill>
                  <a:srgbClr val="7030A0"/>
                </a:solidFill>
                <a:latin typeface="Century Gothic" panose="020B0502020202020204" pitchFamily="34" charset="0"/>
              </a:rPr>
              <a:t>In June, </a:t>
            </a:r>
            <a:r>
              <a:rPr lang="en-GB" sz="2000" kern="0" dirty="0">
                <a:latin typeface="Century Gothic" panose="020B0502020202020204" pitchFamily="34" charset="0"/>
              </a:rPr>
              <a:t>children in </a:t>
            </a:r>
            <a:r>
              <a:rPr lang="en-GB" sz="2000" b="1" kern="0" dirty="0">
                <a:solidFill>
                  <a:srgbClr val="7030A0"/>
                </a:solidFill>
                <a:latin typeface="Century Gothic" panose="020B0502020202020204" pitchFamily="34" charset="0"/>
              </a:rPr>
              <a:t>Year 4</a:t>
            </a:r>
            <a:r>
              <a:rPr lang="en-GB" sz="2000" kern="0" dirty="0">
                <a:latin typeface="Century Gothic" panose="020B0502020202020204" pitchFamily="34" charset="0"/>
              </a:rPr>
              <a:t> will take the national on-line multiplication tables check, consisting of </a:t>
            </a:r>
            <a:r>
              <a:rPr lang="en-GB" sz="2000" b="1" kern="0" dirty="0">
                <a:latin typeface="Century Gothic" panose="020B0502020202020204" pitchFamily="34" charset="0"/>
              </a:rPr>
              <a:t>25 questions</a:t>
            </a:r>
            <a:r>
              <a:rPr lang="en-GB" sz="2000" kern="0" dirty="0">
                <a:latin typeface="Century Gothic" panose="020B0502020202020204" pitchFamily="34" charset="0"/>
              </a:rPr>
              <a:t>. They will have </a:t>
            </a:r>
            <a:r>
              <a:rPr lang="en-GB" sz="2000" b="1" kern="0" dirty="0">
                <a:latin typeface="Century Gothic" panose="020B0502020202020204" pitchFamily="34" charset="0"/>
              </a:rPr>
              <a:t>6 seconds to answer each question</a:t>
            </a:r>
            <a:r>
              <a:rPr lang="en-GB" sz="2000" kern="0" dirty="0">
                <a:latin typeface="Century Gothic" panose="020B0502020202020204" pitchFamily="34" charset="0"/>
              </a:rPr>
              <a:t>.</a:t>
            </a:r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882395-8C45-4100-A028-F70C846F0F5D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3230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8AA99AE-331E-42B2-A7BF-746AAAECAE2E}"/>
              </a:ext>
            </a:extLst>
          </p:cNvPr>
          <p:cNvSpPr txBox="1">
            <a:spLocks/>
          </p:cNvSpPr>
          <p:nvPr/>
        </p:nvSpPr>
        <p:spPr bwMode="auto">
          <a:xfrm>
            <a:off x="651801" y="2611762"/>
            <a:ext cx="10888395" cy="3644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lvl1pPr marL="4572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defTabSz="1219170">
              <a:buNone/>
              <a:defRPr/>
            </a:pPr>
            <a:r>
              <a:rPr lang="en-US" sz="2800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Chanting tables is only part of committing multiplication facts to memory</a:t>
            </a:r>
            <a:r>
              <a:rPr lang="en-US" sz="28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 as they have the disadvantage of keeping calculations such as </a:t>
            </a:r>
            <a:r>
              <a:rPr lang="en-US" sz="2800" b="1" kern="0" dirty="0">
                <a:solidFill>
                  <a:srgbClr val="0070C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3 x 5 </a:t>
            </a:r>
            <a:r>
              <a:rPr lang="en-US" sz="28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and </a:t>
            </a:r>
            <a:r>
              <a:rPr lang="en-US" sz="2800" b="1" kern="0" dirty="0">
                <a:solidFill>
                  <a:srgbClr val="0070C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5 x 3 </a:t>
            </a:r>
            <a:r>
              <a:rPr lang="en-US" sz="28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separate.</a:t>
            </a:r>
          </a:p>
          <a:p>
            <a:pPr marL="0" indent="0" algn="ctr" defTabSz="1219170">
              <a:buNone/>
              <a:defRPr/>
            </a:pPr>
            <a:endParaRPr lang="en-US" sz="2800" kern="0" dirty="0">
              <a:solidFill>
                <a:srgbClr val="0B0C0C"/>
              </a:solidFill>
              <a:latin typeface="Century Gothic" panose="020B0502020202020204" pitchFamily="34" charset="0"/>
              <a:cs typeface="Calibri" panose="020F0502020204030204" pitchFamily="34" charset="0"/>
              <a:sym typeface="Arial"/>
            </a:endParaRPr>
          </a:p>
          <a:p>
            <a:pPr marL="0" indent="0" algn="ctr" defTabSz="1219170">
              <a:buNone/>
              <a:defRPr/>
            </a:pPr>
            <a:r>
              <a:rPr lang="en-US" sz="28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Learning the multiplication facts strategically </a:t>
            </a:r>
          </a:p>
          <a:p>
            <a:pPr marL="0" indent="0" algn="ctr" defTabSz="1219170">
              <a:buNone/>
              <a:defRPr/>
            </a:pPr>
            <a:r>
              <a:rPr lang="en-US" sz="28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helps children to make connections and </a:t>
            </a:r>
          </a:p>
          <a:p>
            <a:pPr marL="0" indent="0" algn="ctr" defTabSz="1219170">
              <a:buNone/>
              <a:defRPr/>
            </a:pPr>
            <a:r>
              <a:rPr lang="en-US" sz="2800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reduces the burden on their working memory.</a:t>
            </a:r>
            <a:endParaRPr lang="en-GB" sz="2800" kern="0" dirty="0">
              <a:latin typeface="Arial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07DDF7D-0ED5-4DE3-B173-869344800DD3}"/>
              </a:ext>
            </a:extLst>
          </p:cNvPr>
          <p:cNvSpPr/>
          <p:nvPr/>
        </p:nvSpPr>
        <p:spPr>
          <a:xfrm>
            <a:off x="370513" y="445189"/>
            <a:ext cx="114509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36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How can I help my child? </a:t>
            </a:r>
          </a:p>
          <a:p>
            <a:pPr lvl="0" algn="ctr"/>
            <a:endParaRPr lang="en-GB" sz="3200" b="1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Arial"/>
              <a:sym typeface="Arial"/>
            </a:endParaRPr>
          </a:p>
          <a:p>
            <a:pPr lvl="0" algn="ctr"/>
            <a:r>
              <a:rPr lang="en-GB" sz="44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Making connections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1977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687358-5855-4FC8-A986-681D6EA19220}"/>
              </a:ext>
            </a:extLst>
          </p:cNvPr>
          <p:cNvSpPr/>
          <p:nvPr/>
        </p:nvSpPr>
        <p:spPr>
          <a:xfrm>
            <a:off x="531349" y="470904"/>
            <a:ext cx="11163593" cy="386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3380">
              <a:defRPr/>
            </a:pPr>
            <a:r>
              <a:rPr lang="en-GB" sz="4267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Commutative Law: </a:t>
            </a:r>
            <a:r>
              <a:rPr lang="en-GB" sz="4267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the old switcheroo</a:t>
            </a:r>
            <a:endParaRPr lang="en-GB" sz="4267" b="1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defRPr/>
            </a:pPr>
            <a:endParaRPr lang="en-GB" sz="3733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Arial"/>
              <a:sym typeface="Arial"/>
            </a:endParaRPr>
          </a:p>
          <a:p>
            <a:pPr algn="just" defTabSz="913380">
              <a:defRPr/>
            </a:pP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The commutative law is the easiest for children to understand: what are sometimes call </a:t>
            </a:r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‘switchers’.</a:t>
            </a:r>
            <a:endParaRPr lang="en-GB" sz="3200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defRPr/>
            </a:pPr>
            <a:endParaRPr lang="en-GB" sz="3200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defRPr/>
            </a:pPr>
            <a:endParaRPr lang="en-GB" sz="3200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defRPr/>
            </a:pPr>
            <a:endParaRPr lang="en-GB" sz="3733" dirty="0">
              <a:solidFill>
                <a:srgbClr val="002060"/>
              </a:solidFill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FFC2E-819E-4955-8BBE-8C008AFD0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096" y="3536883"/>
            <a:ext cx="1520865" cy="28502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13FE5D-6B8F-434F-A0A8-C6BB33E2D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502221" y="3433787"/>
            <a:ext cx="1528196" cy="28531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9E1106-EC5A-4E08-A402-82608E48D617}"/>
              </a:ext>
            </a:extLst>
          </p:cNvPr>
          <p:cNvSpPr/>
          <p:nvPr/>
        </p:nvSpPr>
        <p:spPr>
          <a:xfrm>
            <a:off x="3465057" y="3428999"/>
            <a:ext cx="3929576" cy="2718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3380">
              <a:defRPr/>
            </a:pPr>
            <a:r>
              <a:rPr lang="en-GB" sz="4267" b="1" dirty="0">
                <a:solidFill>
                  <a:srgbClr val="0070C0"/>
                </a:solidFill>
                <a:latin typeface="Century Gothic" panose="020B0502020202020204" pitchFamily="34" charset="0"/>
                <a:cs typeface="Arial"/>
                <a:sym typeface="Arial"/>
              </a:rPr>
              <a:t>a × b  =  b × a</a:t>
            </a:r>
          </a:p>
          <a:p>
            <a:pPr algn="ctr" defTabSz="913380">
              <a:defRPr/>
            </a:pPr>
            <a:endParaRPr lang="en-GB" sz="4267" b="1" dirty="0">
              <a:solidFill>
                <a:srgbClr val="0070C0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algn="ctr" defTabSz="913380">
              <a:defRPr/>
            </a:pPr>
            <a:r>
              <a:rPr lang="en-GB" sz="4267" b="1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4 x 6 = 24</a:t>
            </a:r>
          </a:p>
          <a:p>
            <a:pPr algn="ctr" defTabSz="913380">
              <a:defRPr/>
            </a:pPr>
            <a:r>
              <a:rPr lang="en-GB" sz="4267" b="1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6 x 4 = 24</a:t>
            </a:r>
          </a:p>
        </p:txBody>
      </p:sp>
    </p:spTree>
    <p:extLst>
      <p:ext uri="{BB962C8B-B14F-4D97-AF65-F5344CB8AC3E}">
        <p14:creationId xmlns:p14="http://schemas.microsoft.com/office/powerpoint/2010/main" val="3644001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1E1A6BB-6394-442A-8A85-E8DD33260D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5937"/>
          <a:stretch/>
        </p:blipFill>
        <p:spPr>
          <a:xfrm>
            <a:off x="5782272" y="1298154"/>
            <a:ext cx="2285172" cy="227603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E4F54703-CAAD-40CF-81E8-20BDE8C55167}"/>
              </a:ext>
            </a:extLst>
          </p:cNvPr>
          <p:cNvSpPr/>
          <p:nvPr/>
        </p:nvSpPr>
        <p:spPr>
          <a:xfrm rot="616078">
            <a:off x="8047295" y="807663"/>
            <a:ext cx="4181287" cy="2916701"/>
          </a:xfrm>
          <a:prstGeom prst="irregularSeal1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r>
              <a:rPr lang="en-GB" sz="2133" kern="0" dirty="0">
                <a:solidFill>
                  <a:prstClr val="black"/>
                </a:solidFill>
                <a:latin typeface="Century Gothic" panose="020B0502020202020204" pitchFamily="34" charset="0"/>
                <a:sym typeface="Arial"/>
              </a:rPr>
              <a:t>Know one fact get three facts free!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A863AA-0DC0-4AFA-B1A4-C29E46803B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847" t="25491" r="13270" b="25465"/>
          <a:stretch/>
        </p:blipFill>
        <p:spPr>
          <a:xfrm>
            <a:off x="3744424" y="1298154"/>
            <a:ext cx="1944361" cy="227993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C520E97-74CA-4407-8DB3-18F213306C17}"/>
              </a:ext>
            </a:extLst>
          </p:cNvPr>
          <p:cNvGraphicFramePr>
            <a:graphicFrameLocks noGrp="1"/>
          </p:cNvGraphicFramePr>
          <p:nvPr/>
        </p:nvGraphicFramePr>
        <p:xfrm>
          <a:off x="3831427" y="3668484"/>
          <a:ext cx="6889088" cy="2491407"/>
        </p:xfrm>
        <a:graphic>
          <a:graphicData uri="http://schemas.openxmlformats.org/drawingml/2006/table">
            <a:tbl>
              <a:tblPr firstRow="1" bandRow="1"/>
              <a:tblGrid>
                <a:gridCol w="1377817">
                  <a:extLst>
                    <a:ext uri="{9D8B030D-6E8A-4147-A177-3AD203B41FA5}">
                      <a16:colId xmlns:a16="http://schemas.microsoft.com/office/drawing/2014/main" val="3496834239"/>
                    </a:ext>
                  </a:extLst>
                </a:gridCol>
                <a:gridCol w="344455">
                  <a:extLst>
                    <a:ext uri="{9D8B030D-6E8A-4147-A177-3AD203B41FA5}">
                      <a16:colId xmlns:a16="http://schemas.microsoft.com/office/drawing/2014/main" val="814051872"/>
                    </a:ext>
                  </a:extLst>
                </a:gridCol>
                <a:gridCol w="1033363">
                  <a:extLst>
                    <a:ext uri="{9D8B030D-6E8A-4147-A177-3AD203B41FA5}">
                      <a16:colId xmlns:a16="http://schemas.microsoft.com/office/drawing/2014/main" val="46399050"/>
                    </a:ext>
                  </a:extLst>
                </a:gridCol>
                <a:gridCol w="688909">
                  <a:extLst>
                    <a:ext uri="{9D8B030D-6E8A-4147-A177-3AD203B41FA5}">
                      <a16:colId xmlns:a16="http://schemas.microsoft.com/office/drawing/2014/main" val="1301027340"/>
                    </a:ext>
                  </a:extLst>
                </a:gridCol>
                <a:gridCol w="688909">
                  <a:extLst>
                    <a:ext uri="{9D8B030D-6E8A-4147-A177-3AD203B41FA5}">
                      <a16:colId xmlns:a16="http://schemas.microsoft.com/office/drawing/2014/main" val="1628819759"/>
                    </a:ext>
                  </a:extLst>
                </a:gridCol>
                <a:gridCol w="1033363">
                  <a:extLst>
                    <a:ext uri="{9D8B030D-6E8A-4147-A177-3AD203B41FA5}">
                      <a16:colId xmlns:a16="http://schemas.microsoft.com/office/drawing/2014/main" val="1469453316"/>
                    </a:ext>
                  </a:extLst>
                </a:gridCol>
                <a:gridCol w="344455">
                  <a:extLst>
                    <a:ext uri="{9D8B030D-6E8A-4147-A177-3AD203B41FA5}">
                      <a16:colId xmlns:a16="http://schemas.microsoft.com/office/drawing/2014/main" val="1281681132"/>
                    </a:ext>
                  </a:extLst>
                </a:gridCol>
                <a:gridCol w="1377817">
                  <a:extLst>
                    <a:ext uri="{9D8B030D-6E8A-4147-A177-3AD203B41FA5}">
                      <a16:colId xmlns:a16="http://schemas.microsoft.com/office/drawing/2014/main" val="1510175137"/>
                    </a:ext>
                  </a:extLst>
                </a:gridCol>
              </a:tblGrid>
              <a:tr h="830469">
                <a:tc gridSpan="8">
                  <a:txBody>
                    <a:bodyPr/>
                    <a:lstStyle>
                      <a:lvl1pPr marL="0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1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20</a:t>
                      </a:r>
                      <a:endParaRPr lang="en-GB" sz="4300" b="1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0869816"/>
                  </a:ext>
                </a:extLst>
              </a:tr>
              <a:tr h="830469">
                <a:tc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43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4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4300" b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4300" b="0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4300" b="0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4300" b="0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16085"/>
                  </a:ext>
                </a:extLst>
              </a:tr>
              <a:tr h="830469"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GB" sz="4300" b="0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GB" sz="4300" b="0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>
                      <a:lvl1pPr marL="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34251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685069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027604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370138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1712693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055206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2397720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2740235" algn="l" defTabSz="685069" rtl="0" eaLnBrk="1" latinLnBrk="0" hangingPunct="1">
                        <a:defRPr sz="14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4300" b="0" dirty="0"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GB" sz="4300" b="0" dirty="0">
                        <a:latin typeface="Century Gothic" panose="020B0502020202020204" pitchFamily="34" charset="0"/>
                        <a:cs typeface="Calibri" panose="020F0502020204030204" pitchFamily="34" charset="0"/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2E6D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7603136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B3C7F61A-19BE-4D77-8714-1BC33BD07F44}"/>
              </a:ext>
            </a:extLst>
          </p:cNvPr>
          <p:cNvSpPr/>
          <p:nvPr/>
        </p:nvSpPr>
        <p:spPr>
          <a:xfrm>
            <a:off x="1752513" y="476917"/>
            <a:ext cx="86869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380">
              <a:defRPr/>
            </a:pPr>
            <a:r>
              <a:rPr lang="en-GB" sz="48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Triple Whammy: </a:t>
            </a:r>
            <a:r>
              <a:rPr lang="en-GB" sz="4800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fact families</a:t>
            </a:r>
            <a:endParaRPr lang="en-GB" sz="4800" b="1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Arial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0F3584-D0F0-474E-9103-5D7BF3FA16DD}"/>
              </a:ext>
            </a:extLst>
          </p:cNvPr>
          <p:cNvSpPr/>
          <p:nvPr/>
        </p:nvSpPr>
        <p:spPr>
          <a:xfrm>
            <a:off x="740941" y="1852095"/>
            <a:ext cx="3329725" cy="4113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>
              <a:buClr>
                <a:srgbClr val="000000"/>
              </a:buClr>
            </a:pPr>
            <a:r>
              <a:rPr lang="en-GB" sz="3733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5 x 4 = 20</a:t>
            </a:r>
          </a:p>
          <a:p>
            <a:pPr defTabSz="1219170">
              <a:buClr>
                <a:srgbClr val="000000"/>
              </a:buClr>
            </a:pPr>
            <a:endParaRPr lang="en-GB" sz="37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1219170">
              <a:buClr>
                <a:srgbClr val="000000"/>
              </a:buClr>
            </a:pPr>
            <a:r>
              <a:rPr lang="en-GB" sz="3733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4 x 5 = 20</a:t>
            </a:r>
          </a:p>
          <a:p>
            <a:pPr defTabSz="1219170">
              <a:buClr>
                <a:srgbClr val="000000"/>
              </a:buClr>
            </a:pPr>
            <a:endParaRPr lang="en-GB" sz="37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1219170">
              <a:buClr>
                <a:srgbClr val="000000"/>
              </a:buClr>
            </a:pPr>
            <a:r>
              <a:rPr lang="en-GB" sz="3733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20 ÷ 4 = 5</a:t>
            </a:r>
          </a:p>
          <a:p>
            <a:pPr defTabSz="1219170">
              <a:buClr>
                <a:srgbClr val="000000"/>
              </a:buClr>
            </a:pPr>
            <a:endParaRPr lang="en-GB" sz="3733" dirty="0">
              <a:solidFill>
                <a:prstClr val="black"/>
              </a:solidFill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1219170">
              <a:buClr>
                <a:srgbClr val="000000"/>
              </a:buClr>
            </a:pPr>
            <a:r>
              <a:rPr lang="en-GB" sz="3733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20 ÷ 5 = 4</a:t>
            </a:r>
          </a:p>
        </p:txBody>
      </p:sp>
    </p:spTree>
    <p:extLst>
      <p:ext uri="{BB962C8B-B14F-4D97-AF65-F5344CB8AC3E}">
        <p14:creationId xmlns:p14="http://schemas.microsoft.com/office/powerpoint/2010/main" val="4255016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pic>
        <p:nvPicPr>
          <p:cNvPr id="13314" name="Picture 2" descr="Multiplication Array Practice">
            <a:extLst>
              <a:ext uri="{FF2B5EF4-FFF2-40B4-BE49-F238E27FC236}">
                <a16:creationId xmlns:a16="http://schemas.microsoft.com/office/drawing/2014/main" id="{F003F306-1893-4E7C-B44C-BC5EB1CBC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353" y="3239838"/>
            <a:ext cx="2526771" cy="216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EFA622-FA61-4934-9DB4-9F69AD91F0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678" b="1"/>
          <a:stretch/>
        </p:blipFill>
        <p:spPr>
          <a:xfrm>
            <a:off x="7063929" y="4333206"/>
            <a:ext cx="2526771" cy="1069465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5A83D4A-5D78-4143-BBCB-A8F812E92170}"/>
              </a:ext>
            </a:extLst>
          </p:cNvPr>
          <p:cNvCxnSpPr/>
          <p:nvPr/>
        </p:nvCxnSpPr>
        <p:spPr>
          <a:xfrm>
            <a:off x="6456372" y="4205261"/>
            <a:ext cx="3955627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4CE46050-4971-49BD-83C4-744782531955}"/>
              </a:ext>
            </a:extLst>
          </p:cNvPr>
          <p:cNvSpPr/>
          <p:nvPr/>
        </p:nvSpPr>
        <p:spPr>
          <a:xfrm>
            <a:off x="1773063" y="5530614"/>
            <a:ext cx="2829352" cy="666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91" indent="-342891" algn="ctr" defTabSz="121917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altLang="en-US" sz="3733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  <a:sym typeface="Arial"/>
              </a:rPr>
              <a:t>6 x 7 = 42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7FD803-A9EF-4872-80BB-7BEE9FE2772E}"/>
              </a:ext>
            </a:extLst>
          </p:cNvPr>
          <p:cNvSpPr/>
          <p:nvPr/>
        </p:nvSpPr>
        <p:spPr>
          <a:xfrm>
            <a:off x="5848275" y="5530614"/>
            <a:ext cx="4958080" cy="666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91" indent="-342891" algn="ctr" defTabSz="121917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altLang="en-US" sz="3733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  <a:sym typeface="Arial"/>
              </a:rPr>
              <a:t>(3 x 7) + (3 x 7) = 42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D6B426-5B4F-48AA-8B7F-343B57A8CB7E}"/>
              </a:ext>
            </a:extLst>
          </p:cNvPr>
          <p:cNvSpPr/>
          <p:nvPr/>
        </p:nvSpPr>
        <p:spPr>
          <a:xfrm>
            <a:off x="489668" y="499835"/>
            <a:ext cx="11167760" cy="2226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3380">
              <a:defRPr/>
            </a:pPr>
            <a:r>
              <a:rPr lang="en-GB" sz="48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Arial"/>
                <a:sym typeface="Arial"/>
              </a:rPr>
              <a:t>Distributive Law</a:t>
            </a:r>
          </a:p>
          <a:p>
            <a:pPr defTabSz="913380">
              <a:defRPr/>
            </a:pPr>
            <a:endParaRPr lang="en-GB" sz="2667" dirty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Arial"/>
              <a:sym typeface="Arial"/>
            </a:endParaRPr>
          </a:p>
          <a:p>
            <a:pPr defTabSz="913380">
              <a:defRPr/>
            </a:pPr>
            <a:r>
              <a:rPr lang="en-GB" sz="3200" dirty="0">
                <a:solidFill>
                  <a:prstClr val="black"/>
                </a:solidFill>
                <a:latin typeface="Century Gothic" panose="020B0502020202020204" pitchFamily="34" charset="0"/>
                <a:cs typeface="Arial"/>
                <a:sym typeface="Arial"/>
              </a:rPr>
              <a:t>The rule that says that multiplication distributes over addition.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598136-DD10-4943-AE71-54DD283896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3929" y="3036051"/>
            <a:ext cx="2528027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40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8AA99AE-331E-42B2-A7BF-746AAAECAE2E}"/>
              </a:ext>
            </a:extLst>
          </p:cNvPr>
          <p:cNvSpPr txBox="1">
            <a:spLocks/>
          </p:cNvSpPr>
          <p:nvPr/>
        </p:nvSpPr>
        <p:spPr bwMode="auto">
          <a:xfrm>
            <a:off x="651802" y="1658727"/>
            <a:ext cx="10888395" cy="3644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lvl1pPr marL="4572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Year 3: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457200" marR="0" lvl="0" indent="-45720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Write and calculate mathematical statements for multiplication using the multiplication tables they know, including for 2-digit numbers times 1-digit numbers, using mental and progressing to formal written methods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B0C0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.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B0C0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Year 4: 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457200" marR="0" lvl="0" indent="-45720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B0C0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Multiply 2-digit and 3-digit numbers by a 1-digit number using formal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None/>
              <a:tabLst/>
              <a:defRPr/>
            </a:pPr>
            <a:r>
              <a:rPr lang="en-US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      written layout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B0C0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.</a:t>
            </a:r>
          </a:p>
          <a:p>
            <a:pPr marL="609585" marR="0" lvl="0" indent="-609585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1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609585" marR="0" lvl="0" indent="-609585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81B380-7E60-417C-BBA6-48C48C01D97C}"/>
              </a:ext>
            </a:extLst>
          </p:cNvPr>
          <p:cNvSpPr/>
          <p:nvPr/>
        </p:nvSpPr>
        <p:spPr>
          <a:xfrm>
            <a:off x="349450" y="539253"/>
            <a:ext cx="1149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33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+mn-ea"/>
                <a:cs typeface="Arial"/>
                <a:sym typeface="Arial"/>
              </a:rPr>
              <a:t>National Curriculum: multiplication</a:t>
            </a:r>
          </a:p>
        </p:txBody>
      </p:sp>
    </p:spTree>
    <p:extLst>
      <p:ext uri="{BB962C8B-B14F-4D97-AF65-F5344CB8AC3E}">
        <p14:creationId xmlns:p14="http://schemas.microsoft.com/office/powerpoint/2010/main" val="1028791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7975" y="287908"/>
            <a:ext cx="9617901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b="1" dirty="0">
                <a:solidFill>
                  <a:srgbClr val="7030A0"/>
                </a:solidFill>
                <a:latin typeface="Century Gothic" panose="020B0502020202020204" pitchFamily="34" charset="0"/>
              </a:rPr>
              <a:t>Year Three: </a:t>
            </a:r>
            <a:r>
              <a:rPr lang="en-GB" altLang="en-US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Grid Method for TU x U</a:t>
            </a:r>
          </a:p>
        </p:txBody>
      </p:sp>
      <p:graphicFrame>
        <p:nvGraphicFramePr>
          <p:cNvPr id="138292" name="Group 5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009671852"/>
              </p:ext>
            </p:extLst>
          </p:nvPr>
        </p:nvGraphicFramePr>
        <p:xfrm>
          <a:off x="1981201" y="1600201"/>
          <a:ext cx="2968625" cy="2200275"/>
        </p:xfrm>
        <a:graphic>
          <a:graphicData uri="http://schemas.openxmlformats.org/drawingml/2006/table">
            <a:tbl>
              <a:tblPr/>
              <a:tblGrid>
                <a:gridCol w="801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5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1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08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2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</a:rPr>
                        <a:t>160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2785" name="Rectangle 30"/>
          <p:cNvSpPr>
            <a:spLocks noGrp="1" noChangeArrowheads="1"/>
          </p:cNvSpPr>
          <p:nvPr>
            <p:ph type="body" sz="half" idx="2"/>
          </p:nvPr>
        </p:nvSpPr>
        <p:spPr>
          <a:xfrm>
            <a:off x="578498" y="4627456"/>
            <a:ext cx="10776856" cy="1524000"/>
          </a:xfrm>
          <a:noFill/>
          <a:effectLst>
            <a:softEdge rad="63500"/>
          </a:effectLst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altLang="en-US" sz="1600" dirty="0"/>
          </a:p>
          <a:p>
            <a:r>
              <a:rPr lang="en-GB" altLang="en-US" sz="2200" dirty="0">
                <a:latin typeface="Century Gothic" panose="020B0502020202020204" pitchFamily="34" charset="0"/>
              </a:rPr>
              <a:t>The numbers are </a:t>
            </a:r>
            <a:r>
              <a:rPr lang="en-GB" altLang="en-US" sz="2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partitioned</a:t>
            </a:r>
            <a:r>
              <a:rPr lang="en-GB" altLang="en-US" sz="2200" dirty="0">
                <a:latin typeface="Century Gothic" panose="020B0502020202020204" pitchFamily="34" charset="0"/>
              </a:rPr>
              <a:t> and placed in a grid.</a:t>
            </a:r>
          </a:p>
          <a:p>
            <a:endParaRPr lang="en-GB" altLang="en-US" sz="2200" dirty="0">
              <a:latin typeface="Century Gothic" panose="020B0502020202020204" pitchFamily="34" charset="0"/>
            </a:endParaRPr>
          </a:p>
          <a:p>
            <a:r>
              <a:rPr lang="en-GB" altLang="en-US" sz="2200" dirty="0">
                <a:latin typeface="Century Gothic" panose="020B0502020202020204" pitchFamily="34" charset="0"/>
              </a:rPr>
              <a:t>The individual answers are </a:t>
            </a:r>
            <a:r>
              <a:rPr lang="en-GB" altLang="en-US" sz="2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added</a:t>
            </a:r>
            <a:r>
              <a:rPr lang="en-GB" altLang="en-US" sz="2200" dirty="0">
                <a:latin typeface="Century Gothic" panose="020B0502020202020204" pitchFamily="34" charset="0"/>
              </a:rPr>
              <a:t> together in order to calculate the final answer.</a:t>
            </a:r>
          </a:p>
          <a:p>
            <a:endParaRPr lang="en-GB" altLang="en-US" sz="1800" b="1" dirty="0">
              <a:latin typeface="Comic Sans MS" pitchFamily="66" charset="0"/>
            </a:endParaRPr>
          </a:p>
        </p:txBody>
      </p:sp>
      <p:sp>
        <p:nvSpPr>
          <p:cNvPr id="32786" name="Text Box 38"/>
          <p:cNvSpPr txBox="1">
            <a:spLocks noChangeArrowheads="1"/>
          </p:cNvSpPr>
          <p:nvPr/>
        </p:nvSpPr>
        <p:spPr bwMode="auto">
          <a:xfrm>
            <a:off x="5303839" y="1700213"/>
            <a:ext cx="36718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2787" name="Text Box 39"/>
          <p:cNvSpPr txBox="1">
            <a:spLocks noChangeArrowheads="1"/>
          </p:cNvSpPr>
          <p:nvPr/>
        </p:nvSpPr>
        <p:spPr bwMode="auto">
          <a:xfrm>
            <a:off x="5686353" y="1810976"/>
            <a:ext cx="4176713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8 x 23 = </a:t>
            </a:r>
            <a:r>
              <a:rPr lang="en-GB" altLang="en-US" sz="36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184</a:t>
            </a:r>
            <a:endParaRPr lang="en-GB" altLang="en-US" sz="3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160 + 24  = </a:t>
            </a:r>
            <a:r>
              <a:rPr lang="en-GB" altLang="en-US" sz="36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184</a:t>
            </a:r>
          </a:p>
        </p:txBody>
      </p:sp>
      <p:sp>
        <p:nvSpPr>
          <p:cNvPr id="32788" name="Text Box 53"/>
          <p:cNvSpPr txBox="1">
            <a:spLocks noChangeArrowheads="1"/>
          </p:cNvSpPr>
          <p:nvPr/>
        </p:nvSpPr>
        <p:spPr bwMode="auto">
          <a:xfrm>
            <a:off x="5375276" y="1484314"/>
            <a:ext cx="37449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>
                <a:solidFill>
                  <a:schemeClr val="bg1"/>
                </a:solidFill>
              </a:rPr>
              <a:t>23 x 8 =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7573349" y="3480711"/>
            <a:ext cx="3782005" cy="1752600"/>
          </a:xfrm>
          <a:prstGeom prst="wedgeRoundRectCallou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This is extended to 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a 3-digit x 1-digit number,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grid method.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7FA85B3-AC25-4EEA-A884-3CB7349C9A05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210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>
          <a:xfrm>
            <a:off x="1086197" y="240110"/>
            <a:ext cx="9562405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Expanded Column Method for TU x U</a:t>
            </a:r>
          </a:p>
        </p:txBody>
      </p:sp>
      <p:sp>
        <p:nvSpPr>
          <p:cNvPr id="149512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3" y="1557338"/>
            <a:ext cx="4038600" cy="4813300"/>
          </a:xfrm>
          <a:extLst>
            <a:ext uri="{909E8E84-426E-40DD-AFC4-6F175D3DCCD1}">
              <a14:hiddenFill xmlns:a14="http://schemas.microsoft.com/office/drawing/2010/main">
                <a:solidFill>
                  <a:srgbClr val="CC99FF"/>
                </a:solidFill>
              </a14:hiddenFill>
            </a:ext>
          </a:extLst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b="1" dirty="0"/>
          </a:p>
          <a:p>
            <a:pPr eaLnBrk="1" hangingPunct="1">
              <a:buFontTx/>
              <a:buNone/>
            </a:pPr>
            <a:r>
              <a:rPr lang="en-GB" altLang="en-US" b="1" dirty="0">
                <a:latin typeface="Century Gothic" panose="020B0502020202020204" pitchFamily="34" charset="0"/>
              </a:rPr>
              <a:t>For example:</a:t>
            </a:r>
          </a:p>
          <a:p>
            <a:pPr eaLnBrk="1" hangingPunct="1">
              <a:buFontTx/>
              <a:buNone/>
            </a:pPr>
            <a:endParaRPr lang="en-GB" altLang="en-US" b="1" dirty="0">
              <a:latin typeface="Century Gothic" panose="020B0502020202020204" pitchFamily="34" charset="0"/>
            </a:endParaRPr>
          </a:p>
          <a:p>
            <a:pPr eaLnBrk="1" hangingPunct="1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5 x 56 =</a:t>
            </a:r>
          </a:p>
          <a:p>
            <a:pPr algn="ctr" eaLnBrk="1" hangingPunct="1">
              <a:buFontTx/>
              <a:buNone/>
            </a:pPr>
            <a:endParaRPr lang="en-GB" altLang="en-US" b="1" dirty="0"/>
          </a:p>
          <a:p>
            <a:pPr algn="ctr" eaLnBrk="1" hangingPunct="1">
              <a:buFontTx/>
              <a:buNone/>
            </a:pPr>
            <a:r>
              <a:rPr lang="en-GB" altLang="en-US" b="1" dirty="0">
                <a:solidFill>
                  <a:schemeClr val="bg1"/>
                </a:solidFill>
                <a:latin typeface="Comic Sans MS" pitchFamily="66" charset="0"/>
              </a:rPr>
              <a:t>56 x 5 = </a:t>
            </a:r>
          </a:p>
        </p:txBody>
      </p:sp>
      <p:sp>
        <p:nvSpPr>
          <p:cNvPr id="38916" name="Rectangle 9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49511" name="Rectangle 7"/>
          <p:cNvSpPr>
            <a:spLocks noChangeArrowheads="1"/>
          </p:cNvSpPr>
          <p:nvPr/>
        </p:nvSpPr>
        <p:spPr bwMode="auto">
          <a:xfrm>
            <a:off x="6197599" y="1600201"/>
            <a:ext cx="4173621" cy="4308872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n-GB" altLang="en-US" sz="3200" dirty="0">
                <a:solidFill>
                  <a:prstClr val="black"/>
                </a:solidFill>
              </a:rPr>
              <a:t>      </a:t>
            </a:r>
          </a:p>
          <a:p>
            <a:pPr eaLnBrk="1" hangingPunct="1"/>
            <a:r>
              <a:rPr lang="en-GB" altLang="en-US" sz="3200" b="1" dirty="0">
                <a:solidFill>
                  <a:prstClr val="black"/>
                </a:solidFill>
              </a:rPr>
              <a:t>     </a:t>
            </a:r>
            <a:r>
              <a:rPr lang="en-GB" altLang="en-US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56</a:t>
            </a:r>
          </a:p>
          <a:p>
            <a:pPr eaLnBrk="1" hangingPunct="1"/>
            <a:r>
              <a:rPr lang="en-GB" altLang="en-US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x </a:t>
            </a:r>
            <a:r>
              <a:rPr lang="en-GB" altLang="en-US" sz="32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  5</a:t>
            </a:r>
          </a:p>
          <a:p>
            <a:pPr eaLnBrk="1" hangingPunct="1"/>
            <a:r>
              <a:rPr lang="en-GB" altLang="en-US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    30    </a:t>
            </a:r>
            <a:r>
              <a:rPr lang="en-GB" altLang="en-US" sz="3200" b="1" i="1" dirty="0">
                <a:solidFill>
                  <a:srgbClr val="0070C0"/>
                </a:solidFill>
                <a:latin typeface="Century Gothic" panose="020B0502020202020204" pitchFamily="34" charset="0"/>
              </a:rPr>
              <a:t>(5x6)</a:t>
            </a:r>
          </a:p>
          <a:p>
            <a:pPr eaLnBrk="1" hangingPunct="1"/>
            <a:r>
              <a:rPr lang="en-GB" altLang="en-US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    250    </a:t>
            </a:r>
            <a:r>
              <a:rPr lang="en-GB" altLang="en-US" sz="3200" b="1" i="1" dirty="0">
                <a:solidFill>
                  <a:srgbClr val="0070C0"/>
                </a:solidFill>
                <a:latin typeface="Century Gothic" panose="020B0502020202020204" pitchFamily="34" charset="0"/>
              </a:rPr>
              <a:t>(5x50)</a:t>
            </a:r>
          </a:p>
          <a:p>
            <a:pPr eaLnBrk="1" hangingPunct="1"/>
            <a:r>
              <a:rPr lang="en-GB" altLang="en-US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     </a:t>
            </a:r>
            <a:r>
              <a:rPr lang="en-GB" altLang="en-US" sz="3200" b="1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280</a:t>
            </a:r>
          </a:p>
          <a:p>
            <a:pPr eaLnBrk="1" hangingPunct="1"/>
            <a:r>
              <a:rPr lang="en-GB" altLang="en-US" sz="3200" dirty="0">
                <a:solidFill>
                  <a:srgbClr val="438086"/>
                </a:solidFill>
                <a:latin typeface="Century Gothic" panose="020B0502020202020204" pitchFamily="34" charset="0"/>
              </a:rPr>
              <a:t>      </a:t>
            </a:r>
            <a:endParaRPr lang="en-GB" altLang="en-US"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eaLnBrk="1" hangingPunct="1"/>
            <a:endParaRPr lang="en-GB" altLang="en-US" sz="3200" dirty="0">
              <a:solidFill>
                <a:srgbClr val="0033CC"/>
              </a:solidFill>
            </a:endParaRPr>
          </a:p>
          <a:p>
            <a:pPr eaLnBrk="1" hangingPunct="1"/>
            <a:endParaRPr lang="en-GB" altLang="en-US" sz="1800" dirty="0">
              <a:solidFill>
                <a:srgbClr val="0033CC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2619" y="4087660"/>
            <a:ext cx="373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400" b="1" dirty="0">
                <a:latin typeface="Century Gothic" panose="020B0502020202020204" pitchFamily="34" charset="0"/>
              </a:rPr>
              <a:t>Used alongside:</a:t>
            </a:r>
          </a:p>
          <a:p>
            <a:endParaRPr lang="en-GB" altLang="en-US" sz="2400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Century Gothic" panose="020B0502020202020204" pitchFamily="34" charset="0"/>
              </a:rPr>
              <a:t>concrete apparatus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visual models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informal jottings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2FC382-F0AE-414A-8E95-E93AB5BB0CAA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F623AAA-66F9-40BD-B86C-74F084A9A6CD}"/>
              </a:ext>
            </a:extLst>
          </p:cNvPr>
          <p:cNvCxnSpPr/>
          <p:nvPr/>
        </p:nvCxnSpPr>
        <p:spPr>
          <a:xfrm>
            <a:off x="6776581" y="4087660"/>
            <a:ext cx="78914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756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9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9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9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9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9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9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95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95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95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965959" y="219781"/>
            <a:ext cx="7924801" cy="9144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32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COMPACT COLUMN METHOD</a:t>
            </a:r>
            <a:endParaRPr lang="en-US" altLang="en-US" sz="32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56223" y="943564"/>
            <a:ext cx="5391868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sz="2400" dirty="0"/>
              <a:t>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GB" altLang="en-US" sz="2400" dirty="0">
                <a:latin typeface="Century Gothic" panose="020B0502020202020204" pitchFamily="34" charset="0"/>
              </a:rPr>
              <a:t> </a:t>
            </a:r>
            <a:r>
              <a:rPr lang="en-GB" altLang="en-US" b="1" dirty="0">
                <a:latin typeface="Century Gothic" panose="020B0502020202020204" pitchFamily="34" charset="0"/>
              </a:rPr>
              <a:t>For example: </a:t>
            </a:r>
            <a:r>
              <a:rPr lang="en-GB" altLang="en-US" b="1" dirty="0">
                <a:solidFill>
                  <a:srgbClr val="0070C0"/>
                </a:solidFill>
                <a:latin typeface="Century Gothic" panose="020B0502020202020204" pitchFamily="34" charset="0"/>
              </a:rPr>
              <a:t>23 x 3 = </a:t>
            </a:r>
            <a:endParaRPr lang="en-GB" altLang="en-US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40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000" dirty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en-US" sz="2400" dirty="0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solidFill>
            <a:srgbClr val="FFFF00"/>
          </a:solidFill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2000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sz="2600" dirty="0"/>
              <a:t>                                                  </a:t>
            </a:r>
            <a:r>
              <a:rPr lang="en-GB" sz="3600" b="1" dirty="0">
                <a:latin typeface="Comic Sans MS" pitchFamily="66" charset="0"/>
              </a:rPr>
              <a:t>23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sz="3600" b="1" dirty="0">
                <a:latin typeface="Comic Sans MS" pitchFamily="66" charset="0"/>
              </a:rPr>
              <a:t>               x </a:t>
            </a:r>
            <a:r>
              <a:rPr lang="en-GB" sz="3600" b="1" u="sng" dirty="0">
                <a:latin typeface="Comic Sans MS" pitchFamily="66" charset="0"/>
              </a:rPr>
              <a:t>  3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sz="3600" b="1" dirty="0">
                <a:solidFill>
                  <a:srgbClr val="7030A0"/>
                </a:solidFill>
                <a:latin typeface="Comic Sans MS" pitchFamily="66" charset="0"/>
              </a:rPr>
              <a:t>                 </a:t>
            </a:r>
            <a:r>
              <a:rPr lang="en-GB" sz="3600" b="1" u="sng" dirty="0">
                <a:solidFill>
                  <a:srgbClr val="7030A0"/>
                </a:solidFill>
                <a:latin typeface="Comic Sans MS" pitchFamily="66" charset="0"/>
              </a:rPr>
              <a:t> 69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sz="3600" b="1" dirty="0">
                <a:latin typeface="Comic Sans MS" pitchFamily="66" charset="0"/>
              </a:rPr>
              <a:t>                 </a:t>
            </a:r>
            <a:endParaRPr lang="en-GB" sz="3600" b="1" dirty="0">
              <a:solidFill>
                <a:srgbClr val="FF0000"/>
              </a:solidFill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2000" b="1" dirty="0">
              <a:solidFill>
                <a:schemeClr val="accent2"/>
              </a:solidFill>
              <a:latin typeface="Comic Sans MS" pitchFamily="66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GB" sz="3800" dirty="0">
                <a:latin typeface="Century Gothic" panose="020B0502020202020204" pitchFamily="34" charset="0"/>
              </a:rPr>
              <a:t>This is then extended to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GB" sz="3800" dirty="0">
                <a:latin typeface="Century Gothic" panose="020B0502020202020204" pitchFamily="34" charset="0"/>
              </a:rPr>
              <a:t>carrying across columns 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GB" sz="3800" dirty="0">
                <a:latin typeface="Century Gothic" panose="020B0502020202020204" pitchFamily="34" charset="0"/>
              </a:rPr>
              <a:t>and to using 3-digit numbers.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000" b="1" dirty="0">
                <a:solidFill>
                  <a:schemeClr val="accent2"/>
                </a:solidFill>
                <a:latin typeface="Comic Sans MS" pitchFamily="66" charset="0"/>
              </a:rPr>
              <a:t>  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n-GB" sz="2000" b="1" dirty="0">
                <a:latin typeface="Comic Sans MS" pitchFamily="66" charset="0"/>
              </a:rPr>
              <a:t> 		</a:t>
            </a:r>
            <a:r>
              <a:rPr lang="en-GB" sz="3100" b="1" dirty="0">
                <a:latin typeface="Comic Sans MS" pitchFamily="66" charset="0"/>
              </a:rPr>
              <a:t>           138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n-GB" sz="3100" b="1" dirty="0">
                <a:latin typeface="Comic Sans MS" pitchFamily="66" charset="0"/>
              </a:rPr>
              <a:t>               x   </a:t>
            </a:r>
            <a:r>
              <a:rPr lang="en-GB" sz="3100" b="1" u="sng" dirty="0">
                <a:latin typeface="Comic Sans MS" pitchFamily="66" charset="0"/>
              </a:rPr>
              <a:t>   7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n-GB" sz="3100" b="1" dirty="0">
                <a:latin typeface="Comic Sans MS" pitchFamily="66" charset="0"/>
              </a:rPr>
              <a:t>                   </a:t>
            </a:r>
            <a:r>
              <a:rPr lang="en-GB" sz="3100" b="1" u="sng" dirty="0">
                <a:solidFill>
                  <a:srgbClr val="7030A0"/>
                </a:solidFill>
                <a:latin typeface="Comic Sans MS" pitchFamily="66" charset="0"/>
              </a:rPr>
              <a:t>966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n-GB" sz="3100" b="1" dirty="0">
                <a:latin typeface="Comic Sans MS" pitchFamily="66" charset="0"/>
              </a:rPr>
              <a:t>                   </a:t>
            </a:r>
            <a:r>
              <a:rPr lang="en-GB" sz="2600" b="1" dirty="0">
                <a:solidFill>
                  <a:srgbClr val="0070C0"/>
                </a:solidFill>
                <a:latin typeface="Comic Sans MS" pitchFamily="66" charset="0"/>
              </a:rPr>
              <a:t>2 5</a:t>
            </a:r>
            <a:endParaRPr lang="en-US" sz="31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323475" y="1981201"/>
            <a:ext cx="4162925" cy="2009503"/>
          </a:xfrm>
          <a:prstGeom prst="wedgeRoundRectCallou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en-GB" altLang="en-US" sz="2000" b="1" dirty="0">
              <a:solidFill>
                <a:srgbClr val="FFC000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By the end of Year 4,</a:t>
            </a:r>
          </a:p>
          <a:p>
            <a:pPr algn="ctr">
              <a:lnSpc>
                <a:spcPct val="80000"/>
              </a:lnSpc>
            </a:pPr>
            <a:endParaRPr lang="en-GB" altLang="en-US" sz="2000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should be able to </a:t>
            </a:r>
          </a:p>
          <a:p>
            <a:pPr algn="ctr">
              <a:lnSpc>
                <a:spcPct val="80000"/>
              </a:lnSpc>
            </a:pPr>
            <a:endParaRPr lang="en-GB" altLang="en-US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use the compact method</a:t>
            </a:r>
          </a:p>
          <a:p>
            <a:pPr algn="ctr">
              <a:lnSpc>
                <a:spcPct val="80000"/>
              </a:lnSpc>
            </a:pPr>
            <a:endParaRPr lang="en-GB" altLang="en-US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for </a:t>
            </a:r>
            <a:r>
              <a:rPr lang="en-GB" alt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TU x U </a:t>
            </a: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and </a:t>
            </a:r>
            <a:r>
              <a:rPr lang="en-GB" alt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HTU x U</a:t>
            </a:r>
          </a:p>
          <a:p>
            <a:pPr algn="ctr">
              <a:lnSpc>
                <a:spcPct val="80000"/>
              </a:lnSpc>
            </a:pPr>
            <a:r>
              <a:rPr lang="en-GB" altLang="en-US" sz="20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endParaRPr lang="en-GB" altLang="en-US" sz="20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323475" y="4495800"/>
            <a:ext cx="4293554" cy="175260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80000"/>
              </a:lnSpc>
            </a:pPr>
            <a:endParaRPr lang="en-GB" altLang="en-US" sz="2000" b="1" dirty="0">
              <a:solidFill>
                <a:srgbClr val="FFC000"/>
              </a:solidFill>
              <a:latin typeface="Comic Sans MS" pitchFamily="66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In Year 5, </a:t>
            </a: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should </a:t>
            </a:r>
          </a:p>
          <a:p>
            <a:pPr algn="ctr">
              <a:lnSpc>
                <a:spcPct val="80000"/>
              </a:lnSpc>
            </a:pPr>
            <a:endParaRPr lang="en-GB" altLang="en-US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be able to use the compact </a:t>
            </a:r>
          </a:p>
          <a:p>
            <a:pPr algn="ctr">
              <a:lnSpc>
                <a:spcPct val="80000"/>
              </a:lnSpc>
            </a:pPr>
            <a:endParaRPr lang="en-GB" altLang="en-US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method for </a:t>
            </a:r>
            <a:r>
              <a:rPr lang="en-GB" altLang="en-US" sz="20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ThHTU</a:t>
            </a:r>
            <a:r>
              <a:rPr lang="en-GB" alt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x U</a:t>
            </a:r>
          </a:p>
          <a:p>
            <a:pPr algn="ctr">
              <a:lnSpc>
                <a:spcPct val="80000"/>
              </a:lnSpc>
            </a:pPr>
            <a:r>
              <a:rPr lang="en-GB" alt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GB" altLang="en-US" sz="2000" b="1" dirty="0">
              <a:solidFill>
                <a:srgbClr val="FFC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9EBB0F-3F84-44BA-AA17-6E7E233978D6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152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6E2091-15D9-40CD-A393-713A282174F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8AA99AE-331E-42B2-A7BF-746AAAECAE2E}"/>
              </a:ext>
            </a:extLst>
          </p:cNvPr>
          <p:cNvSpPr txBox="1">
            <a:spLocks/>
          </p:cNvSpPr>
          <p:nvPr/>
        </p:nvSpPr>
        <p:spPr bwMode="auto">
          <a:xfrm>
            <a:off x="651802" y="1658727"/>
            <a:ext cx="10888395" cy="3644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lvl1pPr marL="4572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Font typeface="Arial" panose="020B0604020202020204" pitchFamily="34" charset="0"/>
              <a:buChar char="•"/>
              <a:defRPr sz="1900">
                <a:solidFill>
                  <a:srgbClr val="585858"/>
                </a:solidFill>
                <a:latin typeface="+mj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Year 3: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lvl="0" defTabSz="1219170">
              <a:defRPr/>
            </a:pPr>
            <a:r>
              <a:rPr lang="en-GB" kern="0" dirty="0">
                <a:solidFill>
                  <a:srgbClr val="000000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write and calculate mathematical statements for division using the multiplication tables that they know … using mental and progressing to formal written methods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B0C0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.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B0C0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Year 4: </a:t>
            </a: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lvl="0" defTabSz="1219170">
              <a:defRPr/>
            </a:pPr>
            <a:r>
              <a:rPr lang="en-GB" kern="0" dirty="0">
                <a:solidFill>
                  <a:srgbClr val="0B0C0C"/>
                </a:solidFill>
                <a:latin typeface="Century Gothic" panose="020B0502020202020204" pitchFamily="34" charset="0"/>
                <a:cs typeface="Calibri" panose="020F0502020204030204" pitchFamily="34" charset="0"/>
                <a:sym typeface="Arial"/>
              </a:rPr>
              <a:t>Use place value, known and derived facts to divide mentally, including dividing by 1.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609585" marR="0" lvl="0" indent="-609585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B0C0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1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609585" marR="0" lvl="0" indent="-609585" algn="l" defTabSz="121917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8585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81B380-7E60-417C-BBA6-48C48C01D97C}"/>
              </a:ext>
            </a:extLst>
          </p:cNvPr>
          <p:cNvSpPr/>
          <p:nvPr/>
        </p:nvSpPr>
        <p:spPr>
          <a:xfrm>
            <a:off x="349450" y="539253"/>
            <a:ext cx="11493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33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+mn-ea"/>
                <a:cs typeface="Arial"/>
                <a:sym typeface="Arial"/>
              </a:rPr>
              <a:t>National Curriculum: division</a:t>
            </a:r>
          </a:p>
        </p:txBody>
      </p:sp>
    </p:spTree>
    <p:extLst>
      <p:ext uri="{BB962C8B-B14F-4D97-AF65-F5344CB8AC3E}">
        <p14:creationId xmlns:p14="http://schemas.microsoft.com/office/powerpoint/2010/main" val="17231390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E1F9BE-6236-490B-BFE9-D4C18FD5ED02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C2DD1F-4C3E-4A78-AF70-BB8B2F4E72D3}"/>
              </a:ext>
            </a:extLst>
          </p:cNvPr>
          <p:cNvSpPr/>
          <p:nvPr/>
        </p:nvSpPr>
        <p:spPr>
          <a:xfrm>
            <a:off x="1349828" y="637809"/>
            <a:ext cx="9256235" cy="933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67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entury Gothic" panose="020B0502020202020204" pitchFamily="34" charset="0"/>
                <a:ea typeface="+mn-ea"/>
                <a:cs typeface="Arial"/>
                <a:sym typeface="Arial"/>
              </a:rPr>
              <a:t>Vocabulary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C84B23-288E-43E4-8752-2A63B53C4F45}"/>
              </a:ext>
            </a:extLst>
          </p:cNvPr>
          <p:cNvSpPr/>
          <p:nvPr/>
        </p:nvSpPr>
        <p:spPr>
          <a:xfrm>
            <a:off x="5271795" y="2132729"/>
            <a:ext cx="635414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Parts of division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alibri" panose="020F0502020204030204" pitchFamily="34" charset="0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15 ÷ 5 = 3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353E0E-5CC3-49C5-BA5B-1AE092A3A815}"/>
              </a:ext>
            </a:extLst>
          </p:cNvPr>
          <p:cNvSpPr/>
          <p:nvPr/>
        </p:nvSpPr>
        <p:spPr>
          <a:xfrm>
            <a:off x="5454129" y="3183817"/>
            <a:ext cx="1933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dividend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96990-A9A5-49AE-B045-5509A076A948}"/>
              </a:ext>
            </a:extLst>
          </p:cNvPr>
          <p:cNvSpPr/>
          <p:nvPr/>
        </p:nvSpPr>
        <p:spPr>
          <a:xfrm>
            <a:off x="7725526" y="3183816"/>
            <a:ext cx="20593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divisor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1EE7DD-CC5E-4EB2-AE29-3A657001E563}"/>
              </a:ext>
            </a:extLst>
          </p:cNvPr>
          <p:cNvSpPr/>
          <p:nvPr/>
        </p:nvSpPr>
        <p:spPr>
          <a:xfrm>
            <a:off x="9565173" y="5331302"/>
            <a:ext cx="18614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quotient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52BD0D2-5357-42A3-A486-8DDC9312DEFA}"/>
              </a:ext>
            </a:extLst>
          </p:cNvPr>
          <p:cNvSpPr/>
          <p:nvPr/>
        </p:nvSpPr>
        <p:spPr>
          <a:xfrm>
            <a:off x="5898597" y="5325484"/>
            <a:ext cx="1936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alibri" panose="020F0502020204030204" pitchFamily="34" charset="0"/>
                <a:sym typeface="Arial"/>
              </a:rPr>
              <a:t>operator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BDD340A-BA63-49FB-A5CA-554B97905EF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6420901" y="3768592"/>
            <a:ext cx="410577" cy="35516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A3B494C-4E29-4EA5-B27C-7D32FC80AA5D}"/>
              </a:ext>
            </a:extLst>
          </p:cNvPr>
          <p:cNvCxnSpPr>
            <a:cxnSpLocks/>
          </p:cNvCxnSpPr>
          <p:nvPr/>
        </p:nvCxnSpPr>
        <p:spPr>
          <a:xfrm flipH="1">
            <a:off x="8552453" y="3768592"/>
            <a:ext cx="162099" cy="32560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983D507-5D54-407A-8DFF-9A628D7568C3}"/>
              </a:ext>
            </a:extLst>
          </p:cNvPr>
          <p:cNvCxnSpPr>
            <a:cxnSpLocks/>
          </p:cNvCxnSpPr>
          <p:nvPr/>
        </p:nvCxnSpPr>
        <p:spPr>
          <a:xfrm flipV="1">
            <a:off x="7152256" y="4964176"/>
            <a:ext cx="235416" cy="36130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483ECCF-5E28-4EE3-ACC6-A04D03E26430}"/>
              </a:ext>
            </a:extLst>
          </p:cNvPr>
          <p:cNvCxnSpPr>
            <a:cxnSpLocks/>
            <a:stCxn id="9" idx="0"/>
          </p:cNvCxnSpPr>
          <p:nvPr/>
        </p:nvCxnSpPr>
        <p:spPr>
          <a:xfrm flipH="1" flipV="1">
            <a:off x="10213176" y="4807438"/>
            <a:ext cx="282701" cy="52386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4658EEEF-FA8F-4184-9DAE-069C1D6A40D7}"/>
              </a:ext>
            </a:extLst>
          </p:cNvPr>
          <p:cNvSpPr/>
          <p:nvPr/>
        </p:nvSpPr>
        <p:spPr>
          <a:xfrm>
            <a:off x="799076" y="2225226"/>
            <a:ext cx="3695302" cy="3893374"/>
          </a:xfrm>
          <a:prstGeom prst="rect">
            <a:avLst/>
          </a:prstGeom>
          <a:solidFill>
            <a:srgbClr val="FFFF00"/>
          </a:solidFill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Division: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Lucida Handwriting" panose="03010101010101010101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divide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h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alve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     quarter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e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qually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     groups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d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ivided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 by    shared by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10000"/>
                  </a:srgbClr>
                </a:solidFill>
                <a:effectLst/>
                <a:uLnTx/>
                <a:uFillTx/>
                <a:latin typeface="Lucida Handwriting" panose="03010101010101010101" pitchFamily="66" charset="0"/>
                <a:ea typeface="Calibri"/>
                <a:cs typeface="Times New Roman"/>
              </a:rPr>
              <a:t>remainder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10000"/>
                </a:srgbClr>
              </a:solidFill>
              <a:effectLst/>
              <a:uLnTx/>
              <a:uFillTx/>
              <a:latin typeface="Comic Sans MS" pitchFamily="66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28329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3493" y="250775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Year 3 into Year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057399" y="4854624"/>
            <a:ext cx="8077200" cy="1752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Children will also use known facts to identify missing numbers</a:t>
            </a:r>
            <a:r>
              <a:rPr lang="en-GB" sz="2000" b="1" dirty="0">
                <a:solidFill>
                  <a:srgbClr val="FFFF66"/>
                </a:solidFill>
                <a:latin typeface="Comic Sans MS" pitchFamily="66" charset="0"/>
              </a:rPr>
              <a:t>.</a:t>
            </a:r>
          </a:p>
          <a:p>
            <a:endParaRPr lang="en-GB" b="1" dirty="0"/>
          </a:p>
          <a:p>
            <a:pPr marL="0" indent="0" algn="ctr">
              <a:buNone/>
            </a:pPr>
            <a:r>
              <a:rPr lang="en-GB" sz="3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8 ÷</a:t>
            </a:r>
            <a:r>
              <a:rPr lang="en-GB" sz="36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        </a:t>
            </a:r>
            <a:r>
              <a:rPr lang="en-GB" sz="3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=</a:t>
            </a:r>
            <a:r>
              <a:rPr lang="en-GB" sz="36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sz="36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2</a:t>
            </a:r>
          </a:p>
          <a:p>
            <a:pPr marL="0" indent="0">
              <a:buNone/>
            </a:pPr>
            <a:endParaRPr lang="en-GB" sz="3600" b="1" dirty="0"/>
          </a:p>
        </p:txBody>
      </p:sp>
      <p:sp>
        <p:nvSpPr>
          <p:cNvPr id="4" name="Rectangle 3"/>
          <p:cNvSpPr/>
          <p:nvPr/>
        </p:nvSpPr>
        <p:spPr>
          <a:xfrm>
            <a:off x="5764626" y="5686015"/>
            <a:ext cx="662745" cy="6141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7868" y="1371600"/>
            <a:ext cx="11224727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Children will use known facts to divide a 2-digit number by a 1-digit number </a:t>
            </a:r>
          </a:p>
          <a:p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25 ÷ 5 = </a:t>
            </a:r>
            <a:r>
              <a:rPr lang="en-GB" sz="28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5</a:t>
            </a:r>
          </a:p>
          <a:p>
            <a:pPr algn="ctr"/>
            <a:endParaRPr lang="en-GB" sz="20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FF66"/>
                </a:solidFill>
                <a:latin typeface="Century Gothic" panose="020B0502020202020204" pitchFamily="34" charset="0"/>
              </a:rPr>
              <a:t>…</a:t>
            </a:r>
            <a:r>
              <a:rPr lang="en-GB" sz="2000" b="1" dirty="0">
                <a:latin typeface="Century Gothic" panose="020B0502020202020204" pitchFamily="34" charset="0"/>
              </a:rPr>
              <a:t>and derive related facts.</a:t>
            </a:r>
          </a:p>
          <a:p>
            <a:pPr algn="ctr"/>
            <a:endParaRPr lang="en-GB" sz="2000" b="1" dirty="0">
              <a:solidFill>
                <a:srgbClr val="FFFF66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60 ÷ 3 = </a:t>
            </a:r>
            <a:r>
              <a:rPr lang="en-GB" sz="28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20 </a:t>
            </a:r>
          </a:p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can be derived from </a:t>
            </a:r>
            <a:r>
              <a:rPr lang="en-GB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6 ÷ 3 = </a:t>
            </a:r>
            <a:r>
              <a:rPr lang="en-GB" sz="28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2</a:t>
            </a:r>
          </a:p>
          <a:p>
            <a:pPr algn="ctr"/>
            <a:endParaRPr lang="en-GB" sz="2800" b="1" dirty="0">
              <a:solidFill>
                <a:srgbClr val="00B0F0"/>
              </a:solidFill>
              <a:latin typeface="Comic Sans MS" pitchFamily="66" charset="0"/>
            </a:endParaRPr>
          </a:p>
          <a:p>
            <a:pPr algn="ctr"/>
            <a:endParaRPr lang="en-GB" sz="2800" b="1" dirty="0">
              <a:solidFill>
                <a:srgbClr val="00B0F0"/>
              </a:solidFill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A8496C-823B-4C72-8F63-59397CA973B3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400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3208" y="3840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entury Gothic" panose="020B0502020202020204" pitchFamily="34" charset="0"/>
              </a:rPr>
              <a:t>Year Four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13185" y="1006603"/>
            <a:ext cx="11234056" cy="5319552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2400" dirty="0">
                <a:latin typeface="Century Gothic" panose="020B0502020202020204" pitchFamily="34" charset="0"/>
              </a:rPr>
              <a:t>Children will extend this to 3-digit numbers facts, such as: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by 10 and 100.</a:t>
            </a:r>
          </a:p>
          <a:p>
            <a:pPr marL="0" indent="0" algn="ctr">
              <a:buNone/>
            </a:pPr>
            <a:r>
              <a:rPr lang="en-GB" sz="3000" i="1" dirty="0">
                <a:solidFill>
                  <a:srgbClr val="FFFF66"/>
                </a:solidFill>
                <a:latin typeface="Century Gothic" panose="020B0502020202020204" pitchFamily="34" charset="0"/>
              </a:rPr>
              <a:t> </a:t>
            </a:r>
            <a:r>
              <a:rPr lang="en-GB" sz="3900" i="1" dirty="0">
                <a:latin typeface="Century Gothic" panose="020B0502020202020204" pitchFamily="34" charset="0"/>
              </a:rPr>
              <a:t>If</a:t>
            </a:r>
            <a:r>
              <a:rPr lang="en-GB" sz="3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6 ÷ 2 = </a:t>
            </a:r>
            <a:r>
              <a:rPr lang="en-GB" sz="39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3 </a:t>
            </a:r>
            <a:r>
              <a:rPr lang="en-GB" sz="3900" i="1" dirty="0">
                <a:latin typeface="Century Gothic" panose="020B0502020202020204" pitchFamily="34" charset="0"/>
              </a:rPr>
              <a:t>then</a:t>
            </a:r>
            <a:r>
              <a:rPr lang="en-GB" sz="3900" dirty="0">
                <a:latin typeface="Century Gothic" panose="020B0502020202020204" pitchFamily="34" charset="0"/>
              </a:rPr>
              <a:t> </a:t>
            </a:r>
            <a:r>
              <a:rPr lang="en-GB" sz="39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600 ÷ 2 = </a:t>
            </a:r>
            <a:r>
              <a:rPr lang="en-GB" sz="39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300 </a:t>
            </a:r>
            <a:endParaRPr lang="en-GB" sz="3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They will use the formal written method for short division.</a:t>
            </a: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2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24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In Year 5, </a:t>
            </a:r>
            <a:r>
              <a:rPr lang="en-GB" sz="2400" dirty="0">
                <a:latin typeface="Century Gothic" panose="020B0502020202020204" pitchFamily="34" charset="0"/>
              </a:rPr>
              <a:t>they will divide up to 4-digit numbers by a 1-digit number using the formal written method of short division and interpret remainders for the context.</a:t>
            </a:r>
            <a:endParaRPr lang="en-GB" sz="2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D51AC2-A482-4800-9C05-25EAB7743C18}"/>
              </a:ext>
            </a:extLst>
          </p:cNvPr>
          <p:cNvSpPr/>
          <p:nvPr/>
        </p:nvSpPr>
        <p:spPr>
          <a:xfrm>
            <a:off x="241699" y="250776"/>
            <a:ext cx="11708603" cy="6356449"/>
          </a:xfrm>
          <a:prstGeom prst="rect">
            <a:avLst/>
          </a:prstGeom>
          <a:noFill/>
          <a:ln w="1905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170">
              <a:defRPr/>
            </a:pPr>
            <a:endParaRPr lang="en-GB" sz="2400">
              <a:solidFill>
                <a:prstClr val="white"/>
              </a:solidFill>
              <a:latin typeface="Calibri" panose="020F0502020204030204"/>
              <a:cs typeface="Arial"/>
              <a:sym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4E9B0D-3235-4F26-BB84-72CADA199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0797" y="3548448"/>
            <a:ext cx="2270405" cy="168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3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1705</Words>
  <Application>Microsoft Office PowerPoint</Application>
  <PresentationFormat>Widescreen</PresentationFormat>
  <Paragraphs>428</Paragraphs>
  <Slides>28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Batang</vt:lpstr>
      <vt:lpstr>Arial</vt:lpstr>
      <vt:lpstr>Calibri</vt:lpstr>
      <vt:lpstr>Calibri Light</vt:lpstr>
      <vt:lpstr>Century Gothic</vt:lpstr>
      <vt:lpstr>Comic Sans MS</vt:lpstr>
      <vt:lpstr>Lucida Handwriting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The compact column method is then extended to 4-digit numbers with exchanging across more than one place value column, including where there is a 0 in the top number.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Three: The Grid Method for TU x U</vt:lpstr>
      <vt:lpstr>Expanded Column Method for TU x U</vt:lpstr>
      <vt:lpstr>COMPACT COLUMN METHOD</vt:lpstr>
      <vt:lpstr>PowerPoint Presentation</vt:lpstr>
      <vt:lpstr>PowerPoint Presentation</vt:lpstr>
      <vt:lpstr>Year 3 into Year 4</vt:lpstr>
      <vt:lpstr>Year Four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localuser</dc:creator>
  <cp:lastModifiedBy>Paul Wade</cp:lastModifiedBy>
  <cp:revision>57</cp:revision>
  <dcterms:created xsi:type="dcterms:W3CDTF">2024-05-18T12:49:18Z</dcterms:created>
  <dcterms:modified xsi:type="dcterms:W3CDTF">2026-03-09T09:53:07Z</dcterms:modified>
</cp:coreProperties>
</file>